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6" r:id="rId3"/>
    <p:sldId id="271" r:id="rId4"/>
    <p:sldId id="273" r:id="rId5"/>
    <p:sldId id="272" r:id="rId6"/>
    <p:sldId id="267" r:id="rId7"/>
    <p:sldId id="268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56" r:id="rId17"/>
    <p:sldId id="269" r:id="rId18"/>
    <p:sldId id="275" r:id="rId19"/>
    <p:sldId id="276" r:id="rId20"/>
    <p:sldId id="270" r:id="rId21"/>
    <p:sldId id="27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E59BDA-147E-AC92-1F42-A11732371384}" v="162" dt="2026-04-23T07:19:03.2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 Dean" userId="S::adean@norwich-school.org.uk::eb0bf335-6c13-47ca-b9be-6b7c7be3c862" providerId="AD" clId="Web-{75E59BDA-147E-AC92-1F42-A11732371384}"/>
    <pc:docChg chg="addSld delSld modSld">
      <pc:chgData name="AS Dean" userId="S::adean@norwich-school.org.uk::eb0bf335-6c13-47ca-b9be-6b7c7be3c862" providerId="AD" clId="Web-{75E59BDA-147E-AC92-1F42-A11732371384}" dt="2026-04-23T07:19:02.561" v="108" actId="20577"/>
      <pc:docMkLst>
        <pc:docMk/>
      </pc:docMkLst>
      <pc:sldChg chg="addSp delSp modSp mod setBg">
        <pc:chgData name="AS Dean" userId="S::adean@norwich-school.org.uk::eb0bf335-6c13-47ca-b9be-6b7c7be3c862" providerId="AD" clId="Web-{75E59BDA-147E-AC92-1F42-A11732371384}" dt="2026-04-23T07:19:02.561" v="108" actId="20577"/>
        <pc:sldMkLst>
          <pc:docMk/>
          <pc:sldMk cId="3211151079" sldId="266"/>
        </pc:sldMkLst>
        <pc:spChg chg="add del mod">
          <ac:chgData name="AS Dean" userId="S::adean@norwich-school.org.uk::eb0bf335-6c13-47ca-b9be-6b7c7be3c862" providerId="AD" clId="Web-{75E59BDA-147E-AC92-1F42-A11732371384}" dt="2026-04-23T07:07:26.499" v="11"/>
          <ac:spMkLst>
            <pc:docMk/>
            <pc:sldMk cId="3211151079" sldId="266"/>
            <ac:spMk id="6" creationId="{328BE960-01A8-576C-D405-48D82BFAF575}"/>
          </ac:spMkLst>
        </pc:spChg>
        <pc:spChg chg="add del mod">
          <ac:chgData name="AS Dean" userId="S::adean@norwich-school.org.uk::eb0bf335-6c13-47ca-b9be-6b7c7be3c862" providerId="AD" clId="Web-{75E59BDA-147E-AC92-1F42-A11732371384}" dt="2026-04-23T07:13:49.963" v="50"/>
          <ac:spMkLst>
            <pc:docMk/>
            <pc:sldMk cId="3211151079" sldId="266"/>
            <ac:spMk id="8" creationId="{EB632D5B-0E51-3923-C06E-32F25838006F}"/>
          </ac:spMkLst>
        </pc:spChg>
        <pc:spChg chg="add del mod">
          <ac:chgData name="AS Dean" userId="S::adean@norwich-school.org.uk::eb0bf335-6c13-47ca-b9be-6b7c7be3c862" providerId="AD" clId="Web-{75E59BDA-147E-AC92-1F42-A11732371384}" dt="2026-04-23T07:17:32.498" v="81"/>
          <ac:spMkLst>
            <pc:docMk/>
            <pc:sldMk cId="3211151079" sldId="266"/>
            <ac:spMk id="9" creationId="{58CBDDC4-468C-35B0-4DC0-E0F975C12692}"/>
          </ac:spMkLst>
        </pc:spChg>
        <pc:spChg chg="del">
          <ac:chgData name="AS Dean" userId="S::adean@norwich-school.org.uk::eb0bf335-6c13-47ca-b9be-6b7c7be3c862" providerId="AD" clId="Web-{75E59BDA-147E-AC92-1F42-A11732371384}" dt="2026-04-23T07:07:22.843" v="10"/>
          <ac:spMkLst>
            <pc:docMk/>
            <pc:sldMk cId="3211151079" sldId="266"/>
            <ac:spMk id="10" creationId="{19F64904-59B3-45F1-94CE-A31ACAA4C529}"/>
          </ac:spMkLst>
        </pc:spChg>
        <pc:spChg chg="add mod">
          <ac:chgData name="AS Dean" userId="S::adean@norwich-school.org.uk::eb0bf335-6c13-47ca-b9be-6b7c7be3c862" providerId="AD" clId="Web-{75E59BDA-147E-AC92-1F42-A11732371384}" dt="2026-04-23T07:19:02.561" v="108" actId="20577"/>
          <ac:spMkLst>
            <pc:docMk/>
            <pc:sldMk cId="3211151079" sldId="266"/>
            <ac:spMk id="11" creationId="{7D13E134-867B-9EE2-6193-1FD792FDD21D}"/>
          </ac:spMkLst>
        </pc:spChg>
        <pc:picChg chg="del">
          <ac:chgData name="AS Dean" userId="S::adean@norwich-school.org.uk::eb0bf335-6c13-47ca-b9be-6b7c7be3c862" providerId="AD" clId="Web-{75E59BDA-147E-AC92-1F42-A11732371384}" dt="2026-04-23T07:07:17.390" v="8"/>
          <ac:picMkLst>
            <pc:docMk/>
            <pc:sldMk cId="3211151079" sldId="266"/>
            <ac:picMk id="2" creationId="{7A10F154-BEC4-BD0F-A635-DD5DC26A69A2}"/>
          </ac:picMkLst>
        </pc:picChg>
        <pc:picChg chg="add del mod">
          <ac:chgData name="AS Dean" userId="S::adean@norwich-school.org.uk::eb0bf335-6c13-47ca-b9be-6b7c7be3c862" providerId="AD" clId="Web-{75E59BDA-147E-AC92-1F42-A11732371384}" dt="2026-04-23T07:06:58.592" v="4"/>
          <ac:picMkLst>
            <pc:docMk/>
            <pc:sldMk cId="3211151079" sldId="266"/>
            <ac:picMk id="3" creationId="{3CBC27D4-4EA8-C0D1-BCA4-0F45D433A972}"/>
          </ac:picMkLst>
        </pc:picChg>
        <pc:picChg chg="add del mod">
          <ac:chgData name="AS Dean" userId="S::adean@norwich-school.org.uk::eb0bf335-6c13-47ca-b9be-6b7c7be3c862" providerId="AD" clId="Web-{75E59BDA-147E-AC92-1F42-A11732371384}" dt="2026-04-23T07:14:01.682" v="52"/>
          <ac:picMkLst>
            <pc:docMk/>
            <pc:sldMk cId="3211151079" sldId="266"/>
            <ac:picMk id="4" creationId="{72F9CBF1-C1B1-7FCE-01B9-6821C87EFA32}"/>
          </ac:picMkLst>
        </pc:picChg>
      </pc:sldChg>
      <pc:sldChg chg="new del">
        <pc:chgData name="AS Dean" userId="S::adean@norwich-school.org.uk::eb0bf335-6c13-47ca-b9be-6b7c7be3c862" providerId="AD" clId="Web-{75E59BDA-147E-AC92-1F42-A11732371384}" dt="2026-04-23T07:07:06.717" v="6"/>
        <pc:sldMkLst>
          <pc:docMk/>
          <pc:sldMk cId="2301599239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5474F-914D-4780-BADF-9B4098433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6D3D0F-FDDE-477F-B0D4-478AC065D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91C17-9D66-4CF4-968D-2A26575A5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72263-F592-4838-9E98-1323FB65277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6B39C-1A95-4C64-B64A-1EE72D22E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EA1D43-42AB-44D3-8CD6-C37CCFF2A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A69A-6219-4903-A74B-003F4B575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86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70A73-6B12-4327-9846-ADF9D5037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965531-8E17-41BF-81FB-232B034CC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718173-CB39-40EC-A38C-7A06E4168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72263-F592-4838-9E98-1323FB65277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27B85-C6AC-4383-8578-114508212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80FF6-43EC-4D20-973E-A119008E2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A69A-6219-4903-A74B-003F4B575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254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C70D08-6839-4438-BFF4-62227DB12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1873B6-283C-4EB7-A2F0-1C78FD7370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9C6C6-F11A-4EEC-984C-7283F922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72263-F592-4838-9E98-1323FB65277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146B1-CD50-4EFE-8D54-2A8029D7C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F786D-1599-467A-B62D-096C952B4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A69A-6219-4903-A74B-003F4B575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80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9FB50-CAFF-4786-828A-0E278BFFB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F907A-013C-4A3A-BF6C-EDF487D77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8B6D6-5D0D-410D-B39D-F45A3B091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72263-F592-4838-9E98-1323FB65277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40CF7-A31A-4AEF-BEB8-FD133D2FB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2FD55-6293-48EA-961D-8CFDE2706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A69A-6219-4903-A74B-003F4B575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075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EA9D6-2AA8-479D-A7CA-547138029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8023E3-A25D-45D0-8E60-E189E6B77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B02A18-07B7-4CD3-AF1F-60799C677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72263-F592-4838-9E98-1323FB65277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AFBA07-437A-48A3-AC1E-F7236F467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F22C4E-1752-456B-92D2-1693DE4AD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A69A-6219-4903-A74B-003F4B575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184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E4B8D-E0DC-4EA8-8C59-A6691D193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7212D-B1C4-4CE5-89F7-77860EB70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34872C-900F-40B5-A3FD-8600D5917A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D1DF8E-6189-4189-B956-785CE369F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72263-F592-4838-9E98-1323FB65277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CA7641-4E3A-4B82-B3A0-460E077A9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FF9DB-0952-41A2-9151-B38648D2B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A69A-6219-4903-A74B-003F4B575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774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A8FBE-6E4B-4BE3-8457-8F7A863D2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1247E0-BB60-4A75-A6C9-B0978DC7A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E6D405-326D-42FC-AB88-4D3970BD9B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650E69-3513-41D6-BE7F-78CD978304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9CC15D-3058-43D3-95A2-C888F96EF4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9C8128-B8FF-4EA2-83B7-591D1E541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72263-F592-4838-9E98-1323FB65277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DBA044-A581-4DC2-ABBC-AF3CE9368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FE2272-57F4-4F34-B189-396D6EDC0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A69A-6219-4903-A74B-003F4B575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164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87525-769E-41A6-8835-EA37B87CB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620531-F996-487B-81D6-F3648C71E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72263-F592-4838-9E98-1323FB65277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709666-6F4C-4985-A208-D854BD9C0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05B976-2141-49F1-B409-81034D17A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A69A-6219-4903-A74B-003F4B575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FD47E8-F3A4-40DB-A8E8-73E856F3C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72263-F592-4838-9E98-1323FB65277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3B112A-6067-4441-B26A-29977FB8E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EDB1C-E67C-4AE5-8E0B-1B96EEC49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A69A-6219-4903-A74B-003F4B575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72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2AED4-BE35-4A20-A005-3AE7FB977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A34CC-B94D-44CE-BD7A-1D1D65CDF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DD3A0D-E99F-4BBC-BD10-526F2EF5DC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981ACB-F02E-40EE-A694-5D21B3C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72263-F592-4838-9E98-1323FB65277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8D7205-724B-48DB-BDA2-4B93220E4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838D8-3FED-4D55-9E62-B51B8F26F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A69A-6219-4903-A74B-003F4B575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305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BE3E3-7553-48E2-ACDF-E60CC8896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B15DBA-7399-4A45-A2E3-5930B7572C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9D5BB5-0BD3-45DA-B6F3-3C7564202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028889-1505-4892-B465-554B46BF5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72263-F592-4838-9E98-1323FB65277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E19A00-52BC-4287-B75B-7A6D50F98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1FDDE-5317-4E2D-A99B-BC3108570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FA69A-6219-4903-A74B-003F4B575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3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BD72D2-F59A-4669-B384-C1299F508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116075-AB07-4954-A54F-03C588519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D4435-0A09-4410-9AA2-E5ED8D0E0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72263-F592-4838-9E98-1323FB65277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B4C35-A4CA-42B1-B4BD-D4FB96C1B3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844D94-784E-4D77-9E7F-7B73DBA242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FA69A-6219-4903-A74B-003F4B575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47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Europe_regions.pn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.xunta.es/espazoAbalar/sites/espazoAbalar/files/datos/1355846800/contido/the_land_of_greece.htm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0DFE29D-E8E3-054E-9B2E-CCC3A4B21E2B}"/>
              </a:ext>
            </a:extLst>
          </p:cNvPr>
          <p:cNvSpPr txBox="1"/>
          <p:nvPr/>
        </p:nvSpPr>
        <p:spPr>
          <a:xfrm>
            <a:off x="9802203" y="745489"/>
            <a:ext cx="182908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1800" dirty="0"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13E134-867B-9EE2-6193-1FD792FDD21D}"/>
              </a:ext>
            </a:extLst>
          </p:cNvPr>
          <p:cNvSpPr txBox="1"/>
          <p:nvPr/>
        </p:nvSpPr>
        <p:spPr>
          <a:xfrm>
            <a:off x="1526949" y="2224694"/>
            <a:ext cx="6107796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ea typeface="Calibri"/>
                <a:cs typeface="Calibri"/>
              </a:rPr>
              <a:t>Gorgeous Greek</a:t>
            </a:r>
            <a:endParaRPr lang="en-US"/>
          </a:p>
          <a:p>
            <a:pPr algn="ctr"/>
            <a:endParaRPr lang="en-US" dirty="0">
              <a:ea typeface="Calibri"/>
              <a:cs typeface="Calibri"/>
            </a:endParaRPr>
          </a:p>
          <a:p>
            <a:pPr algn="ctr"/>
            <a:r>
              <a:rPr lang="en-US" sz="2800" dirty="0">
                <a:ea typeface="Calibri"/>
                <a:cs typeface="Calibri"/>
              </a:rPr>
              <a:t>Let's investigate a different way of writing</a:t>
            </a:r>
          </a:p>
        </p:txBody>
      </p:sp>
    </p:spTree>
    <p:extLst>
      <p:ext uri="{BB962C8B-B14F-4D97-AF65-F5344CB8AC3E}">
        <p14:creationId xmlns:p14="http://schemas.microsoft.com/office/powerpoint/2010/main" val="3211151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2F687420-BEB4-45CD-8226-339BE553B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02311D-634B-47D2-9586-BF9B2B9AC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latin typeface="Calibri"/>
                <a:cs typeface="Calibri Light"/>
              </a:rPr>
              <a:t>Guess what this means!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2" name="Content Placeholder 4101">
            <a:extLst>
              <a:ext uri="{FF2B5EF4-FFF2-40B4-BE49-F238E27FC236}">
                <a16:creationId xmlns:a16="http://schemas.microsoft.com/office/drawing/2014/main" id="{9F600881-7573-4825-BA5B-8E9462DD6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5400" b="1" err="1">
                <a:ea typeface="+mn-lt"/>
                <a:cs typeface="+mn-lt"/>
              </a:rPr>
              <a:t>θερμομετρον</a:t>
            </a:r>
            <a:endParaRPr lang="en-US" sz="5400" err="1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Office Thermometer H200xW45mm White CY61761">
            <a:extLst>
              <a:ext uri="{FF2B5EF4-FFF2-40B4-BE49-F238E27FC236}">
                <a16:creationId xmlns:a16="http://schemas.microsoft.com/office/drawing/2014/main" id="{B5DC666F-D5BF-4FAF-8DE7-77C9491CDD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9"/>
          <a:stretch/>
        </p:blipFill>
        <p:spPr bwMode="auto">
          <a:xfrm>
            <a:off x="5987738" y="650494"/>
            <a:ext cx="5628018" cy="532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1200361D-1D0D-532A-2FE1-9D4611B17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672" y="112375"/>
            <a:ext cx="729867" cy="6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399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76D673-FED3-48B1-9EAC-1E7F569C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US" sz="3700" b="1"/>
            </a:br>
            <a:endParaRPr lang="en-US" sz="3700" b="1"/>
          </a:p>
        </p:txBody>
      </p: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6" name="Rectangle 19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6" name="Content Placeholder 5125">
            <a:extLst>
              <a:ext uri="{FF2B5EF4-FFF2-40B4-BE49-F238E27FC236}">
                <a16:creationId xmlns:a16="http://schemas.microsoft.com/office/drawing/2014/main" id="{D1F52D5B-C9EE-4F64-B1C8-B33D893AF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l" sz="5400" dirty="0">
                <a:latin typeface="Consolas"/>
                <a:cs typeface="Calibri"/>
              </a:rPr>
              <a:t>τηλεσκόπιο</a:t>
            </a:r>
            <a:endParaRPr lang="en-US" dirty="0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Infinite space background with silhouette of telescope. This image elements furnished by NASA.">
            <a:extLst>
              <a:ext uri="{FF2B5EF4-FFF2-40B4-BE49-F238E27FC236}">
                <a16:creationId xmlns:a16="http://schemas.microsoft.com/office/drawing/2014/main" id="{7E6F9494-E0DF-4FF0-B856-0EFFA8A170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26" r="-1" b="-1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AC67EB-BAED-4F61-9D47-EA7B3BDDCBF9}"/>
              </a:ext>
            </a:extLst>
          </p:cNvPr>
          <p:cNvSpPr txBox="1"/>
          <p:nvPr/>
        </p:nvSpPr>
        <p:spPr>
          <a:xfrm>
            <a:off x="591518" y="914399"/>
            <a:ext cx="4125131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And I bet you can work this one out!</a:t>
            </a:r>
          </a:p>
        </p:txBody>
      </p:sp>
      <p:pic>
        <p:nvPicPr>
          <p:cNvPr id="6" name="Picture 5" descr="A blue and white logo&#10;&#10;Description automatically generated">
            <a:extLst>
              <a:ext uri="{FF2B5EF4-FFF2-40B4-BE49-F238E27FC236}">
                <a16:creationId xmlns:a16="http://schemas.microsoft.com/office/drawing/2014/main" id="{BDBD7CF3-9E68-A1DF-74F4-081935BED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672" y="112375"/>
            <a:ext cx="729867" cy="6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69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D52B7C-5D64-4B5E-95DD-D2AA18EC9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>
                <a:latin typeface="Calibri"/>
                <a:cs typeface="Calibri Light"/>
              </a:rPr>
              <a:t>This one is a little harder.</a:t>
            </a:r>
          </a:p>
        </p:txBody>
      </p: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6" name="Rectangle 19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4" name="Content Placeholder 6153">
            <a:extLst>
              <a:ext uri="{FF2B5EF4-FFF2-40B4-BE49-F238E27FC236}">
                <a16:creationId xmlns:a16="http://schemas.microsoft.com/office/drawing/2014/main" id="{56DA5BA8-03AE-4F33-A9A8-0612B0DA5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5400" b="1" err="1">
                <a:ea typeface="+mn-lt"/>
                <a:cs typeface="+mn-lt"/>
              </a:rPr>
              <a:t>θε</a:t>
            </a:r>
            <a:r>
              <a:rPr lang="en-US" sz="5400" b="1">
                <a:ea typeface="+mn-lt"/>
                <a:cs typeface="+mn-lt"/>
              </a:rPr>
              <a:t>α</a:t>
            </a:r>
            <a:r>
              <a:rPr lang="en-US" sz="5400" b="1" err="1">
                <a:ea typeface="+mn-lt"/>
                <a:cs typeface="+mn-lt"/>
              </a:rPr>
              <a:t>τρον</a:t>
            </a:r>
            <a:endParaRPr lang="en-US" sz="5400" err="1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50" name="Picture 6" descr="Epidaurus Theatre">
            <a:extLst>
              <a:ext uri="{FF2B5EF4-FFF2-40B4-BE49-F238E27FC236}">
                <a16:creationId xmlns:a16="http://schemas.microsoft.com/office/drawing/2014/main" id="{63AE18EA-E299-4860-8C33-AF9A1D6DE8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2" r="16442" b="2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80EE12BA-E20E-4972-8EC5-90AC8B629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672" y="112375"/>
            <a:ext cx="729867" cy="6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16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7FEAE179-C525-48F3-AD47-0E9E2B6F2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2C5C96-889B-4938-ABFE-4476B6320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89" y="4883544"/>
            <a:ext cx="3876086" cy="155690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>
                <a:cs typeface="Calibri Light"/>
              </a:rPr>
              <a:t>And this one is a little easier.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0"/>
            <a:ext cx="11231745" cy="4588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1280px-New_York_Taxi">
            <a:extLst>
              <a:ext uri="{FF2B5EF4-FFF2-40B4-BE49-F238E27FC236}">
                <a16:creationId xmlns:a16="http://schemas.microsoft.com/office/drawing/2014/main" id="{B660D5C5-861A-4E5B-9F82-ED3C6C62E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97"/>
          <a:stretch/>
        </p:blipFill>
        <p:spPr bwMode="auto">
          <a:xfrm>
            <a:off x="959205" y="364142"/>
            <a:ext cx="10369645" cy="386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01107" y="5661132"/>
            <a:ext cx="146304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4" name="Content Placeholder 7173">
            <a:extLst>
              <a:ext uri="{FF2B5EF4-FFF2-40B4-BE49-F238E27FC236}">
                <a16:creationId xmlns:a16="http://schemas.microsoft.com/office/drawing/2014/main" id="{25D3ACA1-51A9-4B21-BD3C-EE8CEAF2F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719" y="4883544"/>
            <a:ext cx="6586915" cy="155690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6600" b="1">
                <a:ea typeface="+mn-lt"/>
                <a:cs typeface="+mn-lt"/>
              </a:rPr>
              <a:t>τα</a:t>
            </a:r>
            <a:r>
              <a:rPr lang="en-US" sz="6600" b="1" err="1">
                <a:ea typeface="+mn-lt"/>
                <a:cs typeface="+mn-lt"/>
              </a:rPr>
              <a:t>ξι</a:t>
            </a:r>
            <a:endParaRPr lang="en-US" sz="6600" err="1"/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B96AEFDF-97D1-3D70-445E-24DC892AA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672" y="112375"/>
            <a:ext cx="729867" cy="6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926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F225AD-1EE4-4BB9-907C-AAB42CB64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cs typeface="Calibri Light"/>
              </a:rPr>
              <a:t>So, what does this mean?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8" name="Content Placeholder 8197">
            <a:extLst>
              <a:ext uri="{FF2B5EF4-FFF2-40B4-BE49-F238E27FC236}">
                <a16:creationId xmlns:a16="http://schemas.microsoft.com/office/drawing/2014/main" id="{CFE204A0-3FEC-49DA-BB41-7329417A8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5400" dirty="0" err="1">
                <a:ea typeface="+mn-lt"/>
                <a:cs typeface="+mn-lt"/>
              </a:rPr>
              <a:t>Ολυμ</a:t>
            </a:r>
            <a:r>
              <a:rPr lang="en-US" sz="5400" dirty="0">
                <a:ea typeface="+mn-lt"/>
                <a:cs typeface="+mn-lt"/>
              </a:rPr>
              <a:t>π</a:t>
            </a:r>
            <a:r>
              <a:rPr lang="en-US" sz="5400" dirty="0" err="1">
                <a:ea typeface="+mn-lt"/>
                <a:cs typeface="+mn-lt"/>
              </a:rPr>
              <a:t>ικ</a:t>
            </a:r>
            <a:r>
              <a:rPr lang="en-US" sz="5400" dirty="0">
                <a:ea typeface="+mn-lt"/>
                <a:cs typeface="+mn-lt"/>
              </a:rPr>
              <a:t>α</a:t>
            </a:r>
            <a:endParaRPr lang="en-US" sz="1800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At the Ancient Stadium of Olympia">
            <a:extLst>
              <a:ext uri="{FF2B5EF4-FFF2-40B4-BE49-F238E27FC236}">
                <a16:creationId xmlns:a16="http://schemas.microsoft.com/office/drawing/2014/main" id="{16147A29-A3F1-4C4E-9479-A54AFCB0EF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7" r="10489" b="2"/>
          <a:stretch/>
        </p:blipFill>
        <p:spPr bwMode="auto">
          <a:xfrm>
            <a:off x="5987738" y="650494"/>
            <a:ext cx="5628018" cy="532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blue and white logo&#10;&#10;AI-generated content may be incorrect.">
            <a:extLst>
              <a:ext uri="{FF2B5EF4-FFF2-40B4-BE49-F238E27FC236}">
                <a16:creationId xmlns:a16="http://schemas.microsoft.com/office/drawing/2014/main" id="{19628BFA-6A9F-80A0-E4E1-1A734E6C7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3727" y="184473"/>
            <a:ext cx="75247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5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B21354-6136-4415-8D41-8248A0A09922}"/>
              </a:ext>
            </a:extLst>
          </p:cNvPr>
          <p:cNvSpPr txBox="1"/>
          <p:nvPr/>
        </p:nvSpPr>
        <p:spPr>
          <a:xfrm>
            <a:off x="1043553" y="1069382"/>
            <a:ext cx="4293029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cs typeface="Calibri"/>
              </a:rPr>
              <a:t>Here's your final one (which you have seen </a:t>
            </a:r>
            <a:r>
              <a:rPr lang="en-US" sz="3200">
                <a:cs typeface="Calibri"/>
              </a:rPr>
              <a:t>before...)</a:t>
            </a:r>
            <a:endParaRPr lang="en-US" sz="3200" dirty="0"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CCDDBE-2ACD-40B6-9C40-553750BF1D95}"/>
              </a:ext>
            </a:extLst>
          </p:cNvPr>
          <p:cNvSpPr txBox="1"/>
          <p:nvPr/>
        </p:nvSpPr>
        <p:spPr>
          <a:xfrm>
            <a:off x="753867" y="3032920"/>
            <a:ext cx="4931660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l-GR" sz="5400" b="1" i="0" dirty="0">
                <a:solidFill>
                  <a:srgbClr val="201F1E"/>
                </a:solidFill>
                <a:effectLst/>
                <a:latin typeface="Segoe UI"/>
                <a:cs typeface="Segoe UI"/>
              </a:rPr>
              <a:t>ἱπποπόταμος</a:t>
            </a:r>
            <a:endParaRPr lang="en-GB" sz="5400" b="1" dirty="0">
              <a:latin typeface="Segoe UI"/>
              <a:cs typeface="Segoe UI"/>
            </a:endParaRPr>
          </a:p>
        </p:txBody>
      </p:sp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E5C70AFF-4D0B-F866-38F0-C5DD563F9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521" y="1159163"/>
            <a:ext cx="4424412" cy="400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17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2340C-1399-47EF-9ECB-5F99B6D10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Calibri Light"/>
              </a:rPr>
              <a:t>       Fill in the grid with the Greek letters.</a:t>
            </a:r>
            <a:endParaRPr lang="en-US" b="1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4CE251E-1957-411E-B96B-A70045BE59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6227844"/>
              </p:ext>
            </p:extLst>
          </p:nvPr>
        </p:nvGraphicFramePr>
        <p:xfrm>
          <a:off x="374542" y="1821050"/>
          <a:ext cx="11329413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497">
                  <a:extLst>
                    <a:ext uri="{9D8B030D-6E8A-4147-A177-3AD203B41FA5}">
                      <a16:colId xmlns:a16="http://schemas.microsoft.com/office/drawing/2014/main" val="3364679144"/>
                    </a:ext>
                  </a:extLst>
                </a:gridCol>
                <a:gridCol w="447497">
                  <a:extLst>
                    <a:ext uri="{9D8B030D-6E8A-4147-A177-3AD203B41FA5}">
                      <a16:colId xmlns:a16="http://schemas.microsoft.com/office/drawing/2014/main" val="2782094411"/>
                    </a:ext>
                  </a:extLst>
                </a:gridCol>
                <a:gridCol w="447497">
                  <a:extLst>
                    <a:ext uri="{9D8B030D-6E8A-4147-A177-3AD203B41FA5}">
                      <a16:colId xmlns:a16="http://schemas.microsoft.com/office/drawing/2014/main" val="2248155265"/>
                    </a:ext>
                  </a:extLst>
                </a:gridCol>
                <a:gridCol w="447497">
                  <a:extLst>
                    <a:ext uri="{9D8B030D-6E8A-4147-A177-3AD203B41FA5}">
                      <a16:colId xmlns:a16="http://schemas.microsoft.com/office/drawing/2014/main" val="1451603320"/>
                    </a:ext>
                  </a:extLst>
                </a:gridCol>
                <a:gridCol w="447497">
                  <a:extLst>
                    <a:ext uri="{9D8B030D-6E8A-4147-A177-3AD203B41FA5}">
                      <a16:colId xmlns:a16="http://schemas.microsoft.com/office/drawing/2014/main" val="2816012103"/>
                    </a:ext>
                  </a:extLst>
                </a:gridCol>
                <a:gridCol w="309966">
                  <a:extLst>
                    <a:ext uri="{9D8B030D-6E8A-4147-A177-3AD203B41FA5}">
                      <a16:colId xmlns:a16="http://schemas.microsoft.com/office/drawing/2014/main" val="2245052803"/>
                    </a:ext>
                  </a:extLst>
                </a:gridCol>
                <a:gridCol w="364821">
                  <a:extLst>
                    <a:ext uri="{9D8B030D-6E8A-4147-A177-3AD203B41FA5}">
                      <a16:colId xmlns:a16="http://schemas.microsoft.com/office/drawing/2014/main" val="1619975912"/>
                    </a:ext>
                  </a:extLst>
                </a:gridCol>
                <a:gridCol w="447497">
                  <a:extLst>
                    <a:ext uri="{9D8B030D-6E8A-4147-A177-3AD203B41FA5}">
                      <a16:colId xmlns:a16="http://schemas.microsoft.com/office/drawing/2014/main" val="1493499597"/>
                    </a:ext>
                  </a:extLst>
                </a:gridCol>
                <a:gridCol w="447497">
                  <a:extLst>
                    <a:ext uri="{9D8B030D-6E8A-4147-A177-3AD203B41FA5}">
                      <a16:colId xmlns:a16="http://schemas.microsoft.com/office/drawing/2014/main" val="3241126999"/>
                    </a:ext>
                  </a:extLst>
                </a:gridCol>
                <a:gridCol w="447497">
                  <a:extLst>
                    <a:ext uri="{9D8B030D-6E8A-4147-A177-3AD203B41FA5}">
                      <a16:colId xmlns:a16="http://schemas.microsoft.com/office/drawing/2014/main" val="2899849777"/>
                    </a:ext>
                  </a:extLst>
                </a:gridCol>
                <a:gridCol w="447497">
                  <a:extLst>
                    <a:ext uri="{9D8B030D-6E8A-4147-A177-3AD203B41FA5}">
                      <a16:colId xmlns:a16="http://schemas.microsoft.com/office/drawing/2014/main" val="3365909027"/>
                    </a:ext>
                  </a:extLst>
                </a:gridCol>
                <a:gridCol w="447497">
                  <a:extLst>
                    <a:ext uri="{9D8B030D-6E8A-4147-A177-3AD203B41FA5}">
                      <a16:colId xmlns:a16="http://schemas.microsoft.com/office/drawing/2014/main" val="1625710327"/>
                    </a:ext>
                  </a:extLst>
                </a:gridCol>
                <a:gridCol w="368083">
                  <a:extLst>
                    <a:ext uri="{9D8B030D-6E8A-4147-A177-3AD203B41FA5}">
                      <a16:colId xmlns:a16="http://schemas.microsoft.com/office/drawing/2014/main" val="3279475007"/>
                    </a:ext>
                  </a:extLst>
                </a:gridCol>
                <a:gridCol w="348031">
                  <a:extLst>
                    <a:ext uri="{9D8B030D-6E8A-4147-A177-3AD203B41FA5}">
                      <a16:colId xmlns:a16="http://schemas.microsoft.com/office/drawing/2014/main" val="3190420642"/>
                    </a:ext>
                  </a:extLst>
                </a:gridCol>
                <a:gridCol w="387457">
                  <a:extLst>
                    <a:ext uri="{9D8B030D-6E8A-4147-A177-3AD203B41FA5}">
                      <a16:colId xmlns:a16="http://schemas.microsoft.com/office/drawing/2014/main" val="1178083892"/>
                    </a:ext>
                  </a:extLst>
                </a:gridCol>
                <a:gridCol w="426202">
                  <a:extLst>
                    <a:ext uri="{9D8B030D-6E8A-4147-A177-3AD203B41FA5}">
                      <a16:colId xmlns:a16="http://schemas.microsoft.com/office/drawing/2014/main" val="844379657"/>
                    </a:ext>
                  </a:extLst>
                </a:gridCol>
                <a:gridCol w="329288">
                  <a:extLst>
                    <a:ext uri="{9D8B030D-6E8A-4147-A177-3AD203B41FA5}">
                      <a16:colId xmlns:a16="http://schemas.microsoft.com/office/drawing/2014/main" val="2156819839"/>
                    </a:ext>
                  </a:extLst>
                </a:gridCol>
                <a:gridCol w="447497">
                  <a:extLst>
                    <a:ext uri="{9D8B030D-6E8A-4147-A177-3AD203B41FA5}">
                      <a16:colId xmlns:a16="http://schemas.microsoft.com/office/drawing/2014/main" val="1048636087"/>
                    </a:ext>
                  </a:extLst>
                </a:gridCol>
                <a:gridCol w="406830">
                  <a:extLst>
                    <a:ext uri="{9D8B030D-6E8A-4147-A177-3AD203B41FA5}">
                      <a16:colId xmlns:a16="http://schemas.microsoft.com/office/drawing/2014/main" val="762425165"/>
                    </a:ext>
                  </a:extLst>
                </a:gridCol>
                <a:gridCol w="267957">
                  <a:extLst>
                    <a:ext uri="{9D8B030D-6E8A-4147-A177-3AD203B41FA5}">
                      <a16:colId xmlns:a16="http://schemas.microsoft.com/office/drawing/2014/main" val="4089118758"/>
                    </a:ext>
                  </a:extLst>
                </a:gridCol>
                <a:gridCol w="447497">
                  <a:extLst>
                    <a:ext uri="{9D8B030D-6E8A-4147-A177-3AD203B41FA5}">
                      <a16:colId xmlns:a16="http://schemas.microsoft.com/office/drawing/2014/main" val="4006914221"/>
                    </a:ext>
                  </a:extLst>
                </a:gridCol>
                <a:gridCol w="447497">
                  <a:extLst>
                    <a:ext uri="{9D8B030D-6E8A-4147-A177-3AD203B41FA5}">
                      <a16:colId xmlns:a16="http://schemas.microsoft.com/office/drawing/2014/main" val="2820545064"/>
                    </a:ext>
                  </a:extLst>
                </a:gridCol>
                <a:gridCol w="387457">
                  <a:extLst>
                    <a:ext uri="{9D8B030D-6E8A-4147-A177-3AD203B41FA5}">
                      <a16:colId xmlns:a16="http://schemas.microsoft.com/office/drawing/2014/main" val="1019305172"/>
                    </a:ext>
                  </a:extLst>
                </a:gridCol>
                <a:gridCol w="297662">
                  <a:extLst>
                    <a:ext uri="{9D8B030D-6E8A-4147-A177-3AD203B41FA5}">
                      <a16:colId xmlns:a16="http://schemas.microsoft.com/office/drawing/2014/main" val="3845682401"/>
                    </a:ext>
                  </a:extLst>
                </a:gridCol>
                <a:gridCol w="447497">
                  <a:extLst>
                    <a:ext uri="{9D8B030D-6E8A-4147-A177-3AD203B41FA5}">
                      <a16:colId xmlns:a16="http://schemas.microsoft.com/office/drawing/2014/main" val="3134302867"/>
                    </a:ext>
                  </a:extLst>
                </a:gridCol>
                <a:gridCol w="447497">
                  <a:extLst>
                    <a:ext uri="{9D8B030D-6E8A-4147-A177-3AD203B41FA5}">
                      <a16:colId xmlns:a16="http://schemas.microsoft.com/office/drawing/2014/main" val="3154512736"/>
                    </a:ext>
                  </a:extLst>
                </a:gridCol>
                <a:gridCol w="371933">
                  <a:extLst>
                    <a:ext uri="{9D8B030D-6E8A-4147-A177-3AD203B41FA5}">
                      <a16:colId xmlns:a16="http://schemas.microsoft.com/office/drawing/2014/main" val="2758010704"/>
                    </a:ext>
                  </a:extLst>
                </a:gridCol>
                <a:gridCol w="351271">
                  <a:extLst>
                    <a:ext uri="{9D8B030D-6E8A-4147-A177-3AD203B41FA5}">
                      <a16:colId xmlns:a16="http://schemas.microsoft.com/office/drawing/2014/main" val="6216716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a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b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c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d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e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f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g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h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 err="1">
                          <a:effectLst/>
                        </a:rPr>
                        <a:t>i</a:t>
                      </a: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j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k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l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m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n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o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p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q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r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s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t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dirty="0">
                          <a:effectLst/>
                        </a:rPr>
                        <a:t>u </a:t>
                      </a:r>
                      <a:endParaRPr lang="en-US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v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w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x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y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>
                          <a:effectLst/>
                        </a:rPr>
                        <a:t>z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 err="1">
                          <a:effectLst/>
                        </a:rPr>
                        <a:t>th</a:t>
                      </a: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dirty="0" err="1">
                          <a:effectLst/>
                        </a:rPr>
                        <a:t>ps</a:t>
                      </a: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b="0" i="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824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endParaRPr lang="el-GR" sz="160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l-GR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l-GR" b="0" i="0" dirty="0">
                          <a:effectLst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l-GR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l-GR" sz="1600" dirty="0">
                          <a:effectLst/>
                        </a:rPr>
                        <a:t>ε η </a:t>
                      </a:r>
                      <a:endParaRPr lang="el-GR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l-GR" sz="1600" dirty="0">
                          <a:effectLst/>
                        </a:rPr>
                        <a:t>φ </a:t>
                      </a:r>
                      <a:endParaRPr lang="el-GR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l-GR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l-GR" sz="1600" dirty="0">
                          <a:effectLst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l-GR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l-GR" sz="1600" dirty="0">
                          <a:effectLst/>
                        </a:rPr>
                        <a:t>- </a:t>
                      </a:r>
                      <a:endParaRPr lang="el-GR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l-GR" sz="160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l-GR" sz="160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l-GR" sz="1600" dirty="0">
                          <a:effectLst/>
                        </a:rPr>
                        <a:t>μ </a:t>
                      </a:r>
                      <a:endParaRPr lang="el-GR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l-GR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l-GR" sz="1600" dirty="0">
                          <a:effectLst/>
                        </a:rPr>
                        <a:t>ο ω </a:t>
                      </a:r>
                      <a:endParaRPr lang="el-GR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l-GR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l-GR" sz="1600" dirty="0">
                          <a:effectLst/>
                        </a:rPr>
                        <a:t>- </a:t>
                      </a:r>
                      <a:endParaRPr lang="el-GR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l-GR" sz="160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l-GR" sz="160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l-GR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l-GR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l-GR" sz="1600" dirty="0">
                          <a:effectLst/>
                        </a:rPr>
                        <a:t>- </a:t>
                      </a:r>
                      <a:endParaRPr lang="el-GR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l-GR" sz="1600" dirty="0">
                          <a:effectLst/>
                        </a:rPr>
                        <a:t>- </a:t>
                      </a:r>
                      <a:endParaRPr lang="el-GR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l-GR" sz="160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l-GR" sz="1600" dirty="0">
                          <a:effectLst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l-GR" sz="160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l-GR" sz="1600" dirty="0">
                          <a:effectLst/>
                        </a:rPr>
                        <a:t>θ </a:t>
                      </a:r>
                      <a:endParaRPr lang="el-GR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l-GR" sz="1600" dirty="0">
                          <a:effectLst/>
                        </a:rPr>
                        <a:t>ψ </a:t>
                      </a:r>
                      <a:endParaRPr lang="el-GR" b="0" i="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58623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F7F2B02-B824-43B6-8465-0738983291EA}"/>
              </a:ext>
            </a:extLst>
          </p:cNvPr>
          <p:cNvSpPr txBox="1"/>
          <p:nvPr/>
        </p:nvSpPr>
        <p:spPr>
          <a:xfrm>
            <a:off x="1056467" y="3226230"/>
            <a:ext cx="10091978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cs typeface="Calibri"/>
              </a:rPr>
              <a:t>Now have a go at spelling these words using Greek letters:</a:t>
            </a:r>
          </a:p>
          <a:p>
            <a:endParaRPr lang="en-US" sz="2400">
              <a:cs typeface="Calibri"/>
            </a:endParaRPr>
          </a:p>
          <a:p>
            <a:r>
              <a:rPr lang="en-US" sz="2400" dirty="0">
                <a:cs typeface="Calibri"/>
              </a:rPr>
              <a:t>1. Cathedral</a:t>
            </a:r>
          </a:p>
          <a:p>
            <a:r>
              <a:rPr lang="en-US" sz="2400" dirty="0">
                <a:cs typeface="Calibri"/>
              </a:rPr>
              <a:t>2. Holiday</a:t>
            </a:r>
          </a:p>
          <a:p>
            <a:r>
              <a:rPr lang="en-US" sz="2400" dirty="0">
                <a:cs typeface="Calibri"/>
              </a:rPr>
              <a:t>3. Appointment</a:t>
            </a:r>
          </a:p>
          <a:p>
            <a:r>
              <a:rPr lang="en-US" sz="2400" dirty="0">
                <a:cs typeface="Calibri"/>
              </a:rPr>
              <a:t>4. Parthenon</a:t>
            </a:r>
          </a:p>
          <a:p>
            <a:r>
              <a:rPr lang="en-US" sz="2400" dirty="0">
                <a:cs typeface="Calibri"/>
              </a:rPr>
              <a:t>5. Greek</a:t>
            </a:r>
            <a:endParaRPr lang="en-US" sz="2400" dirty="0">
              <a:ea typeface="Calibri"/>
              <a:cs typeface="Calibri"/>
            </a:endParaRPr>
          </a:p>
          <a:p>
            <a:endParaRPr lang="en-US" sz="2400">
              <a:cs typeface="Calibri"/>
            </a:endParaRPr>
          </a:p>
          <a:p>
            <a:r>
              <a:rPr lang="en-US" sz="2400" dirty="0">
                <a:cs typeface="Calibri"/>
              </a:rPr>
              <a:t>Now give your partner three tricky spellings to "transliterate".</a:t>
            </a:r>
          </a:p>
        </p:txBody>
      </p:sp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96DECAD5-B5B5-691D-E5D1-EB3B2C5FF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672" y="112375"/>
            <a:ext cx="729867" cy="6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802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0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3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3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3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4E7D37-5426-493D-84C2-876FD8C9C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791006"/>
            <a:ext cx="9942716" cy="1346662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ts val="1000"/>
              </a:spcBef>
            </a:pPr>
            <a:r>
              <a:rPr lang="en-US" sz="2300" b="1" dirty="0">
                <a:latin typeface="Calibri"/>
                <a:ea typeface="Calibri"/>
                <a:cs typeface="Calibri"/>
              </a:rPr>
              <a:t>Can you write the names of these Greek gods and goddesses as the Ancient Greeks would </a:t>
            </a:r>
            <a:r>
              <a:rPr lang="en-US" sz="2300" b="1" dirty="0" err="1">
                <a:latin typeface="Calibri"/>
                <a:ea typeface="Calibri"/>
                <a:cs typeface="Calibri"/>
              </a:rPr>
              <a:t>recognise</a:t>
            </a:r>
            <a:r>
              <a:rPr lang="en-US" sz="2300" b="1" dirty="0">
                <a:latin typeface="Calibri"/>
                <a:ea typeface="Calibri"/>
                <a:cs typeface="Calibri"/>
              </a:rPr>
              <a:t> them?  </a:t>
            </a:r>
            <a:endParaRPr lang="en-US" sz="2300" dirty="0">
              <a:latin typeface="Calibri"/>
              <a:ea typeface="Calibri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en-US" sz="2300" b="1" dirty="0">
                <a:latin typeface="Calibri"/>
                <a:ea typeface="Calibri"/>
                <a:cs typeface="Calibri"/>
              </a:rPr>
              <a:t>Remember to use a capital letter at the beginning.</a:t>
            </a:r>
            <a:r>
              <a:rPr lang="en-US" sz="2300" dirty="0">
                <a:latin typeface="Calibri"/>
                <a:ea typeface="Calibri"/>
                <a:cs typeface="Calibri"/>
              </a:rPr>
              <a:t> </a:t>
            </a:r>
          </a:p>
          <a:p>
            <a:pPr>
              <a:spcBef>
                <a:spcPts val="1000"/>
              </a:spcBef>
            </a:pPr>
            <a:r>
              <a:rPr lang="en-US" sz="2300" b="1" dirty="0">
                <a:latin typeface="Calibri"/>
                <a:ea typeface="Calibri"/>
                <a:cs typeface="Calibri"/>
              </a:rPr>
              <a:t>Do you know who these gods are? If not, it's fun to research!</a:t>
            </a:r>
            <a:endParaRPr lang="en-US" sz="2300" dirty="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27876-9EBC-A075-461C-324797B15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874" y="2734214"/>
            <a:ext cx="9941319" cy="312465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endParaRPr lang="en-US" sz="1100" b="1">
              <a:latin typeface="Calibri"/>
              <a:ea typeface="Calibri"/>
              <a:cs typeface="Segoe UI"/>
            </a:endParaRPr>
          </a:p>
          <a:p>
            <a:endParaRPr lang="en-US" sz="2000" dirty="0">
              <a:latin typeface="Segoe UI"/>
              <a:ea typeface="Calibri"/>
              <a:cs typeface="Segoe UI"/>
            </a:endParaRPr>
          </a:p>
          <a:p>
            <a:pPr marL="0" indent="0">
              <a:buNone/>
            </a:pPr>
            <a:r>
              <a:rPr lang="en-US" sz="2000" dirty="0">
                <a:latin typeface="Calibri"/>
                <a:ea typeface="Calibri"/>
                <a:cs typeface="Segoe UI"/>
              </a:rPr>
              <a:t>Zeus  ……………………………………                Hera  …………………………………………</a:t>
            </a:r>
          </a:p>
          <a:p>
            <a:pPr marL="0" indent="0">
              <a:buNone/>
            </a:pPr>
            <a:endParaRPr lang="en-US" sz="2000" dirty="0">
              <a:latin typeface="Calibri"/>
              <a:ea typeface="Calibri"/>
              <a:cs typeface="Segoe UI"/>
            </a:endParaRPr>
          </a:p>
          <a:p>
            <a:pPr marL="0" indent="0">
              <a:buNone/>
            </a:pPr>
            <a:r>
              <a:rPr lang="en-US" sz="2000" dirty="0">
                <a:latin typeface="Calibri"/>
                <a:ea typeface="Calibri"/>
                <a:cs typeface="Segoe UI"/>
              </a:rPr>
              <a:t>Apollo …………………………………..</a:t>
            </a:r>
            <a:r>
              <a:rPr lang="en-US" sz="2000" dirty="0">
                <a:ea typeface="Calibri"/>
                <a:cs typeface="Calibri"/>
              </a:rPr>
              <a:t>         </a:t>
            </a:r>
            <a:r>
              <a:rPr lang="en-US" sz="2000" dirty="0">
                <a:latin typeface="Calibri"/>
                <a:ea typeface="Calibri"/>
                <a:cs typeface="Calibri"/>
              </a:rPr>
              <a:t>     </a:t>
            </a:r>
            <a:r>
              <a:rPr lang="en-US" sz="2000" dirty="0">
                <a:latin typeface="Calibri"/>
                <a:ea typeface="Calibri"/>
                <a:cs typeface="Segoe UI"/>
              </a:rPr>
              <a:t>Poseidon  …………………………………...</a:t>
            </a:r>
          </a:p>
          <a:p>
            <a:pPr marL="0" indent="0">
              <a:buNone/>
            </a:pPr>
            <a:endParaRPr lang="en-US" sz="2000" dirty="0">
              <a:latin typeface="Calibri"/>
              <a:ea typeface="Calibri"/>
              <a:cs typeface="Segoe UI"/>
            </a:endParaRPr>
          </a:p>
          <a:p>
            <a:pPr marL="0" indent="0">
              <a:buNone/>
            </a:pPr>
            <a:r>
              <a:rPr lang="en-US" sz="2000" dirty="0">
                <a:latin typeface="Calibri"/>
                <a:ea typeface="Calibri"/>
                <a:cs typeface="Segoe UI"/>
              </a:rPr>
              <a:t>Dionysos  ………………………………</a:t>
            </a:r>
            <a:r>
              <a:rPr lang="en-US" sz="2000" dirty="0">
                <a:ea typeface="Calibri"/>
                <a:cs typeface="Calibri"/>
              </a:rPr>
              <a:t>         </a:t>
            </a:r>
            <a:r>
              <a:rPr lang="en-US" sz="2000" dirty="0">
                <a:latin typeface="Calibri"/>
                <a:ea typeface="Calibri"/>
                <a:cs typeface="Calibri"/>
              </a:rPr>
              <a:t>      </a:t>
            </a:r>
            <a:r>
              <a:rPr lang="en-US" sz="2000" dirty="0">
                <a:latin typeface="Calibri"/>
                <a:ea typeface="Calibri"/>
                <a:cs typeface="Segoe UI"/>
              </a:rPr>
              <a:t>Artemis  ……………………………………..</a:t>
            </a:r>
          </a:p>
          <a:p>
            <a:pPr marL="0" indent="0">
              <a:buNone/>
            </a:pPr>
            <a:endParaRPr lang="en-US" sz="2000" dirty="0">
              <a:latin typeface="Calibri"/>
              <a:ea typeface="Calibri"/>
              <a:cs typeface="Segoe UI"/>
            </a:endParaRPr>
          </a:p>
          <a:p>
            <a:pPr marL="0" indent="0">
              <a:buNone/>
            </a:pPr>
            <a:r>
              <a:rPr lang="en-US" sz="2000" dirty="0">
                <a:latin typeface="Calibri"/>
                <a:ea typeface="Calibri"/>
                <a:cs typeface="Segoe UI"/>
              </a:rPr>
              <a:t>Demeter  ……………………………….</a:t>
            </a:r>
            <a:r>
              <a:rPr lang="en-US" sz="2000" dirty="0">
                <a:ea typeface="Calibri"/>
                <a:cs typeface="Calibri"/>
              </a:rPr>
              <a:t>   </a:t>
            </a:r>
            <a:r>
              <a:rPr lang="en-US" sz="2000" dirty="0">
                <a:latin typeface="Calibri"/>
                <a:ea typeface="Calibri"/>
                <a:cs typeface="Calibri"/>
              </a:rPr>
              <a:t>           </a:t>
            </a:r>
            <a:r>
              <a:rPr lang="en-US" sz="2000" dirty="0">
                <a:latin typeface="Calibri"/>
                <a:ea typeface="Calibri"/>
                <a:cs typeface="Segoe UI"/>
              </a:rPr>
              <a:t>Hermes  ……………………………………..</a:t>
            </a:r>
          </a:p>
          <a:p>
            <a:pPr marL="0" indent="0">
              <a:buNone/>
            </a:pPr>
            <a:endParaRPr lang="en-US" sz="2000" dirty="0">
              <a:latin typeface="Calibri"/>
              <a:ea typeface="Calibri"/>
              <a:cs typeface="Segoe UI"/>
            </a:endParaRPr>
          </a:p>
          <a:p>
            <a:pPr marL="0" indent="0">
              <a:buNone/>
            </a:pPr>
            <a:r>
              <a:rPr lang="en-US" sz="2000" dirty="0">
                <a:latin typeface="Calibri"/>
                <a:ea typeface="Calibri"/>
                <a:cs typeface="Segoe UI"/>
              </a:rPr>
              <a:t>Hades  ………………………………….               Aphrodite  ……………………………………</a:t>
            </a:r>
          </a:p>
          <a:p>
            <a:endParaRPr lang="en-US" sz="1100">
              <a:ea typeface="Calibri"/>
              <a:cs typeface="Calibri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ue and white logo&#10;&#10;Description automatically generated">
            <a:extLst>
              <a:ext uri="{FF2B5EF4-FFF2-40B4-BE49-F238E27FC236}">
                <a16:creationId xmlns:a16="http://schemas.microsoft.com/office/drawing/2014/main" id="{7550A7E9-7929-5135-5095-E8869813E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672" y="112375"/>
            <a:ext cx="729867" cy="6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649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EF284E-C5A7-DF53-845F-AEC58B188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n-US" sz="5400" b="1" dirty="0">
                <a:ea typeface="Calibri Light"/>
                <a:cs typeface="Calibri Light"/>
              </a:rPr>
              <a:t>You – in Greek!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B703E-9754-EFFA-1B8A-3BADEED6D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3890" y="2580616"/>
            <a:ext cx="7410545" cy="3397746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latin typeface="Calibri"/>
                <a:ea typeface="Calibri"/>
                <a:cs typeface="Segoe UI"/>
              </a:rPr>
              <a:t>Try writing out your own name (in full!) using the Greek alphabet.  </a:t>
            </a:r>
            <a:endParaRPr lang="en-US" sz="2000">
              <a:latin typeface="Calibri"/>
              <a:ea typeface="Calibri"/>
              <a:cs typeface="Segoe UI"/>
            </a:endParaRPr>
          </a:p>
          <a:p>
            <a:pPr marL="0" indent="0">
              <a:buNone/>
            </a:pPr>
            <a:r>
              <a:rPr lang="en-US" sz="2000" b="1" dirty="0">
                <a:latin typeface="Calibri"/>
                <a:ea typeface="Calibri"/>
                <a:cs typeface="Segoe UI"/>
              </a:rPr>
              <a:t>(Don’t forget to put in the capital letters.)</a:t>
            </a:r>
            <a:endParaRPr lang="en-US" sz="2000">
              <a:latin typeface="Calibri"/>
              <a:ea typeface="Calibri"/>
              <a:cs typeface="Segoe UI"/>
            </a:endParaRPr>
          </a:p>
          <a:p>
            <a:pPr marL="0" indent="0">
              <a:buNone/>
            </a:pPr>
            <a:endParaRPr lang="en-US" sz="2000" dirty="0">
              <a:latin typeface="Calibri"/>
              <a:ea typeface="Calibri"/>
              <a:cs typeface="Segoe UI"/>
            </a:endParaRPr>
          </a:p>
          <a:p>
            <a:pPr marL="0" indent="0">
              <a:buNone/>
            </a:pPr>
            <a:r>
              <a:rPr lang="en-US" sz="2000" b="1" dirty="0">
                <a:latin typeface="Calibri"/>
                <a:ea typeface="Calibri"/>
                <a:cs typeface="Segoe UI"/>
              </a:rPr>
              <a:t>My full name in the                                 My full name in the</a:t>
            </a:r>
            <a:endParaRPr lang="en-US" sz="2000">
              <a:latin typeface="Calibri"/>
              <a:ea typeface="Calibri"/>
              <a:cs typeface="Segoe UI"/>
            </a:endParaRPr>
          </a:p>
          <a:p>
            <a:pPr marL="0" indent="0">
              <a:buNone/>
            </a:pPr>
            <a:r>
              <a:rPr lang="en-US" sz="2000" b="1" dirty="0">
                <a:latin typeface="Calibri"/>
                <a:ea typeface="Calibri"/>
                <a:cs typeface="Segoe UI"/>
              </a:rPr>
              <a:t>Latin (English) alphabet                           Greek alphabet</a:t>
            </a:r>
            <a:endParaRPr lang="en-US" sz="2000" dirty="0">
              <a:latin typeface="Calibri"/>
              <a:ea typeface="Calibri"/>
              <a:cs typeface="Segoe UI"/>
            </a:endParaRPr>
          </a:p>
          <a:p>
            <a:pPr marL="0" indent="0">
              <a:buNone/>
            </a:pPr>
            <a:r>
              <a:rPr lang="en-US" sz="1700" dirty="0">
                <a:latin typeface="Calibri"/>
                <a:ea typeface="Calibri"/>
                <a:cs typeface="Arial"/>
              </a:rPr>
              <a:t>…………………………………………..</a:t>
            </a:r>
            <a:r>
              <a:rPr lang="en-US" sz="1700" dirty="0">
                <a:latin typeface="Calibri"/>
                <a:ea typeface="Calibri"/>
                <a:cs typeface="Calibri"/>
              </a:rPr>
              <a:t>                      </a:t>
            </a:r>
            <a:r>
              <a:rPr lang="en-US" sz="1700" dirty="0">
                <a:latin typeface="Calibri"/>
                <a:ea typeface="Calibri"/>
                <a:cs typeface="Arial"/>
              </a:rPr>
              <a:t>……………………………………………….</a:t>
            </a:r>
            <a:endParaRPr lang="en-US" sz="1700" dirty="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700" dirty="0">
                <a:latin typeface="Calibri"/>
                <a:ea typeface="Calibri"/>
                <a:cs typeface="Arial"/>
              </a:rPr>
              <a:t>…………………………………………..</a:t>
            </a:r>
            <a:r>
              <a:rPr lang="en-US" sz="1700" dirty="0">
                <a:ea typeface="Calibri"/>
                <a:cs typeface="Calibri"/>
              </a:rPr>
              <a:t>             </a:t>
            </a:r>
            <a:r>
              <a:rPr lang="en-US" sz="1700" dirty="0">
                <a:latin typeface="Calibri"/>
                <a:ea typeface="Calibri"/>
                <a:cs typeface="Calibri"/>
              </a:rPr>
              <a:t>        </a:t>
            </a:r>
            <a:r>
              <a:rPr lang="en-US" sz="1700" dirty="0">
                <a:latin typeface="Calibri"/>
                <a:ea typeface="Calibri"/>
                <a:cs typeface="Arial"/>
              </a:rPr>
              <a:t>……………………………………………….</a:t>
            </a:r>
          </a:p>
          <a:p>
            <a:pPr marL="0" indent="0">
              <a:buNone/>
            </a:pPr>
            <a:r>
              <a:rPr lang="en-US" sz="1700" dirty="0">
                <a:latin typeface="Calibri"/>
                <a:ea typeface="Calibri"/>
                <a:cs typeface="Arial"/>
              </a:rPr>
              <a:t>…………………………………………..</a:t>
            </a:r>
            <a:r>
              <a:rPr lang="en-US" sz="1700" dirty="0">
                <a:ea typeface="Calibri"/>
                <a:cs typeface="Calibri"/>
              </a:rPr>
              <a:t>       </a:t>
            </a:r>
            <a:r>
              <a:rPr lang="en-US" sz="1700" dirty="0">
                <a:latin typeface="Calibri"/>
                <a:ea typeface="Calibri"/>
                <a:cs typeface="Calibri"/>
              </a:rPr>
              <a:t>             </a:t>
            </a:r>
            <a:r>
              <a:rPr lang="en-US" sz="1700" dirty="0">
                <a:latin typeface="Calibri"/>
                <a:ea typeface="Calibri"/>
                <a:cs typeface="Arial"/>
              </a:rPr>
              <a:t> ………………………………………………..</a:t>
            </a:r>
          </a:p>
          <a:p>
            <a:pPr marL="0" indent="0">
              <a:buNone/>
            </a:pPr>
            <a:r>
              <a:rPr lang="en-US" sz="1700" dirty="0">
                <a:latin typeface="Calibri"/>
                <a:ea typeface="Calibri"/>
                <a:cs typeface="Arial"/>
              </a:rPr>
              <a:t>…………………………………………..</a:t>
            </a:r>
            <a:r>
              <a:rPr lang="en-US" sz="1700" dirty="0">
                <a:ea typeface="Calibri"/>
                <a:cs typeface="Calibri"/>
              </a:rPr>
              <a:t>             </a:t>
            </a:r>
            <a:r>
              <a:rPr lang="en-US" sz="1700" dirty="0">
                <a:latin typeface="Calibri"/>
                <a:ea typeface="Calibri"/>
                <a:cs typeface="Calibri"/>
              </a:rPr>
              <a:t>        </a:t>
            </a:r>
            <a:r>
              <a:rPr lang="en-US" sz="1700" dirty="0">
                <a:latin typeface="Calibri"/>
                <a:ea typeface="Calibri"/>
                <a:cs typeface="Arial"/>
              </a:rPr>
              <a:t> ………………………………………………..</a:t>
            </a:r>
            <a:endParaRPr lang="en-US" sz="1700" dirty="0">
              <a:latin typeface="Calibri"/>
              <a:ea typeface="Calibri"/>
              <a:cs typeface="Calibri"/>
            </a:endParaRPr>
          </a:p>
          <a:p>
            <a:endParaRPr lang="en-US" sz="1700">
              <a:ea typeface="Calibri"/>
              <a:cs typeface="Calibri"/>
            </a:endParaRPr>
          </a:p>
        </p:txBody>
      </p:sp>
      <p:pic>
        <p:nvPicPr>
          <p:cNvPr id="6" name="Picture 5" descr="A blue and white logo&#10;&#10;Description automatically generated">
            <a:extLst>
              <a:ext uri="{FF2B5EF4-FFF2-40B4-BE49-F238E27FC236}">
                <a16:creationId xmlns:a16="http://schemas.microsoft.com/office/drawing/2014/main" id="{A0B63870-4F36-FE67-A477-9615AAD61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672" y="112375"/>
            <a:ext cx="729867" cy="6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646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733D15-BBC1-4C10-A988-741828404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en-US" sz="3600" b="1">
                <a:cs typeface="Calibri Light"/>
              </a:rPr>
              <a:t>A final quiz question...</a:t>
            </a:r>
            <a:endParaRPr lang="en-US" sz="3600" b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47AA7-9CB6-4500-AAC2-9B2423675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578" y="2213729"/>
            <a:ext cx="4686025" cy="35560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200" dirty="0">
                <a:ea typeface="+mn-lt"/>
                <a:cs typeface="+mn-lt"/>
              </a:rPr>
              <a:t>These Greek words have specific meanings</a:t>
            </a:r>
            <a:endParaRPr lang="en-US" sz="2200" dirty="0">
              <a:ea typeface="Calibri"/>
              <a:cs typeface="Calibri"/>
            </a:endParaRPr>
          </a:p>
          <a:p>
            <a:r>
              <a:rPr lang="en-US" sz="2200" dirty="0" err="1">
                <a:ea typeface="+mn-lt"/>
                <a:cs typeface="+mn-lt"/>
              </a:rPr>
              <a:t>bronte</a:t>
            </a:r>
            <a:r>
              <a:rPr lang="en-US" sz="2200" dirty="0">
                <a:ea typeface="+mn-lt"/>
                <a:cs typeface="+mn-lt"/>
              </a:rPr>
              <a:t> = thunder </a:t>
            </a:r>
            <a:endParaRPr lang="en-US" sz="2200" dirty="0">
              <a:ea typeface="Calibri"/>
              <a:cs typeface="Calibri" panose="020F0502020204030204"/>
            </a:endParaRPr>
          </a:p>
          <a:p>
            <a:r>
              <a:rPr lang="en-US" sz="2200" dirty="0" err="1">
                <a:ea typeface="+mn-lt"/>
                <a:cs typeface="+mn-lt"/>
              </a:rPr>
              <a:t>turannos</a:t>
            </a:r>
            <a:r>
              <a:rPr lang="en-US" sz="2200" dirty="0">
                <a:ea typeface="+mn-lt"/>
                <a:cs typeface="+mn-lt"/>
              </a:rPr>
              <a:t> = king </a:t>
            </a:r>
          </a:p>
          <a:p>
            <a:pPr marL="0" indent="0">
              <a:buNone/>
            </a:pPr>
            <a:endParaRPr lang="en-US" sz="2200" dirty="0">
              <a:ea typeface="+mn-lt"/>
              <a:cs typeface="+mn-lt"/>
            </a:endParaRPr>
          </a:p>
          <a:p>
            <a:endParaRPr lang="en-US" sz="22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200" dirty="0">
                <a:cs typeface="Calibri"/>
              </a:rPr>
              <a:t>So, why is a Brontosaurus called such? What about a Tyrannosaurus Rex?</a:t>
            </a:r>
            <a:endParaRPr lang="en-US" sz="2200" dirty="0">
              <a:ea typeface="Calibri"/>
              <a:cs typeface="Calibri"/>
            </a:endParaRPr>
          </a:p>
          <a:p>
            <a:endParaRPr lang="en-US" sz="1800">
              <a:cs typeface="Calibri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ue and white logo&#10;&#10;Description automatically generated">
            <a:extLst>
              <a:ext uri="{FF2B5EF4-FFF2-40B4-BE49-F238E27FC236}">
                <a16:creationId xmlns:a16="http://schemas.microsoft.com/office/drawing/2014/main" id="{57C39AAA-2652-D39A-63C3-D11625869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738" y="794027"/>
            <a:ext cx="5628018" cy="503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086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03D033-1E05-4020-85D1-730AC7879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US" sz="4000" b="1">
                <a:cs typeface="Calibri Light"/>
              </a:rPr>
              <a:t>Objectives</a:t>
            </a:r>
            <a:endParaRPr lang="en-US" sz="4000" b="1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9DC30-D270-43A3-8CF7-83DE19548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>
                <a:ea typeface="+mn-lt"/>
                <a:cs typeface="+mn-lt"/>
              </a:rPr>
              <a:t>We can substitute Latin and Greek letters of the alphabet.</a:t>
            </a:r>
          </a:p>
          <a:p>
            <a:r>
              <a:rPr lang="en-US" sz="2000">
                <a:ea typeface="+mn-lt"/>
                <a:cs typeface="+mn-lt"/>
              </a:rPr>
              <a:t>We can see that we use lots of Greek words in English today. Some say there are over 150,000 English words that come from Greek words!</a:t>
            </a:r>
          </a:p>
          <a:p>
            <a:r>
              <a:rPr lang="en-US" sz="2000">
                <a:ea typeface="+mn-lt"/>
                <a:cs typeface="+mn-lt"/>
              </a:rPr>
              <a:t>We can have fun cracking linguistic codes.</a:t>
            </a:r>
          </a:p>
          <a:p>
            <a:endParaRPr lang="en-US" sz="2000">
              <a:cs typeface="Calibri" panose="020F0502020204030204"/>
            </a:endParaRPr>
          </a:p>
          <a:p>
            <a:pPr marL="0" indent="0">
              <a:buNone/>
            </a:pPr>
            <a:endParaRPr lang="en-US" sz="2000">
              <a:cs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125B3A13-6D39-0B86-DAA3-FB5CB59AA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643" y="1082194"/>
            <a:ext cx="4655319" cy="418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986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FDB2B-1CAB-D130-B4AA-B7385CC40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en-US" sz="3600" b="1" dirty="0" err="1">
                <a:cs typeface="Calibri Light"/>
              </a:rPr>
              <a:t>WoLLoW</a:t>
            </a:r>
            <a:r>
              <a:rPr lang="en-US" sz="3600" b="1" dirty="0">
                <a:cs typeface="Calibri Light"/>
              </a:rPr>
              <a:t> would like to know...</a:t>
            </a:r>
            <a:endParaRPr lang="en-US" sz="36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615FB-AF20-9A8C-B1E9-346901B9C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cs typeface="Calibri"/>
              </a:rPr>
              <a:t>Can you ask your partner a question about today's lesson?</a:t>
            </a:r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cs typeface="Calibri"/>
              </a:rPr>
              <a:t>Can they give you a correct answer?</a:t>
            </a:r>
            <a:endParaRPr lang="en-US" sz="2400" dirty="0">
              <a:ea typeface="Calibri"/>
              <a:cs typeface="Calibri"/>
            </a:endParaRPr>
          </a:p>
          <a:p>
            <a:endParaRPr lang="en-US" sz="1800">
              <a:ea typeface="Calibri"/>
              <a:cs typeface="Calibri"/>
            </a:endParaRPr>
          </a:p>
          <a:p>
            <a:r>
              <a:rPr lang="en-US" sz="1800" dirty="0">
                <a:ea typeface="Calibri"/>
                <a:cs typeface="Calibri"/>
              </a:rPr>
              <a:t>Thanks to Simon Thomas.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ue and white logo&#10;&#10;Description automatically generated">
            <a:extLst>
              <a:ext uri="{FF2B5EF4-FFF2-40B4-BE49-F238E27FC236}">
                <a16:creationId xmlns:a16="http://schemas.microsoft.com/office/drawing/2014/main" id="{AC34D95A-85E3-F509-5172-718E62902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738" y="794027"/>
            <a:ext cx="5628018" cy="503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08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2F7A34-2E30-72B6-3C12-DD5C637AC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dirty="0"/>
              <a:t>Let's Go!</a:t>
            </a:r>
            <a:br>
              <a:rPr lang="en-US" sz="3700" b="1"/>
            </a:br>
            <a:endParaRPr lang="en-US" sz="3700" b="1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44A97F8-70E2-D843-8440-83CC85166DBA}"/>
              </a:ext>
            </a:extLst>
          </p:cNvPr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/>
              <a:t>Do you know any Greek words?</a:t>
            </a:r>
            <a:endParaRPr lang="en-US" sz="3000" dirty="0">
              <a:ea typeface="Calibri"/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/>
              <a:t>Do you know any Greek letters? </a:t>
            </a:r>
            <a:endParaRPr lang="en-US" sz="3000" dirty="0">
              <a:ea typeface="Calibri"/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/>
              <a:t>Do you know where Greece is on a map of Europe?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ea typeface="Calibri"/>
                <a:cs typeface="Calibri"/>
              </a:rPr>
              <a:t>Has anyone been to Greece?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 descr="A map of europe with different colored countries/regions&#10;&#10;Description automatically generated">
            <a:extLst>
              <a:ext uri="{FF2B5EF4-FFF2-40B4-BE49-F238E27FC236}">
                <a16:creationId xmlns:a16="http://schemas.microsoft.com/office/drawing/2014/main" id="{A73AB538-C9ED-EB5E-5526-EBF461B49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9997" b="3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pic>
        <p:nvPicPr>
          <p:cNvPr id="28" name="Picture 27" descr="A blue and white logo&#10;&#10;Description automatically generated">
            <a:extLst>
              <a:ext uri="{FF2B5EF4-FFF2-40B4-BE49-F238E27FC236}">
                <a16:creationId xmlns:a16="http://schemas.microsoft.com/office/drawing/2014/main" id="{D2B6F594-5EDB-E4A3-B1F7-64605A30B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3672" y="112375"/>
            <a:ext cx="729867" cy="6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12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EB1E5-4016-C514-1527-914F1199C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US" sz="3700" b="1" dirty="0">
                <a:cs typeface="Calibri Light"/>
              </a:rPr>
              <a:t>Where do we see Greek in English?</a:t>
            </a:r>
            <a:endParaRPr lang="en-US" sz="3700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DB6D7-685F-63E9-275C-855E41EC2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385" y="2330505"/>
            <a:ext cx="5383001" cy="400267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400" dirty="0">
                <a:cs typeface="Calibri"/>
              </a:rPr>
              <a:t>Greek has influenced the English language through mythology, art and literature. Take the Greek demi-God </a:t>
            </a:r>
            <a:r>
              <a:rPr lang="en-US" sz="2400" i="1" dirty="0">
                <a:cs typeface="Calibri"/>
              </a:rPr>
              <a:t>Achilles</a:t>
            </a:r>
            <a:r>
              <a:rPr lang="en-US" sz="2400" dirty="0">
                <a:cs typeface="Calibri"/>
              </a:rPr>
              <a:t> for example – </a:t>
            </a:r>
            <a:r>
              <a:rPr lang="en-US" sz="2400" b="1" dirty="0">
                <a:cs typeface="Calibri"/>
              </a:rPr>
              <a:t>do you know what an "Achilles heel" is? </a:t>
            </a:r>
            <a:endParaRPr lang="en-US" sz="2400" b="1">
              <a:ea typeface="Calibri"/>
              <a:cs typeface="Calibri"/>
            </a:endParaRPr>
          </a:p>
          <a:p>
            <a:r>
              <a:rPr lang="en-US" sz="2400" dirty="0">
                <a:cs typeface="Calibri"/>
              </a:rPr>
              <a:t>We see lots of Greek words used in science such as biology, chemistry, astrology, and botany.</a:t>
            </a:r>
            <a:endParaRPr lang="en-US" sz="2400">
              <a:ea typeface="Calibri"/>
              <a:cs typeface="Calibri"/>
            </a:endParaRPr>
          </a:p>
          <a:p>
            <a:r>
              <a:rPr lang="en-US" sz="2400" dirty="0">
                <a:cs typeface="Calibri"/>
              </a:rPr>
              <a:t>We see Greek prefixes used for example </a:t>
            </a:r>
            <a:r>
              <a:rPr lang="en-US" sz="2400" i="1" dirty="0">
                <a:cs typeface="Calibri"/>
              </a:rPr>
              <a:t>anti-, hyper-, infra-. </a:t>
            </a:r>
            <a:r>
              <a:rPr lang="en-US" sz="2400" b="1" dirty="0">
                <a:cs typeface="Calibri"/>
              </a:rPr>
              <a:t>Can you think of words that use these prefixes?</a:t>
            </a:r>
            <a:endParaRPr lang="en-US" sz="2400" b="1" dirty="0">
              <a:ea typeface="Calibri"/>
              <a:cs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ncient Ruins Free Stock Photo - Public Domain Pictures">
            <a:extLst>
              <a:ext uri="{FF2B5EF4-FFF2-40B4-BE49-F238E27FC236}">
                <a16:creationId xmlns:a16="http://schemas.microsoft.com/office/drawing/2014/main" id="{2479B77C-17B0-D756-A4E5-75213FF552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73" r="20610" b="-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523D4682-25CB-B4F6-B995-89B2E6E71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672" y="112375"/>
            <a:ext cx="729867" cy="6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367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F0F6E2-4F5F-4A23-AE82-0F48CCA0C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b="1" dirty="0">
                <a:cs typeface="Calibri Light"/>
              </a:rPr>
              <a:t>Today's challenge is to work out the Greek alphabet with no help from the teacher!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DC110-EDF4-4C64-9E7E-E396D0B9A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cs typeface="Calibri"/>
              </a:rPr>
              <a:t>You'll see several clues. </a:t>
            </a:r>
          </a:p>
          <a:p>
            <a:r>
              <a:rPr lang="en-US" dirty="0">
                <a:cs typeface="Calibri"/>
              </a:rPr>
              <a:t>Work out which letter of our alphabet matches the letter in the Greek alphabet.</a:t>
            </a:r>
          </a:p>
          <a:p>
            <a:r>
              <a:rPr lang="en-US" dirty="0">
                <a:cs typeface="Calibri"/>
              </a:rPr>
              <a:t>Use the grid in your workbook to help you.</a:t>
            </a:r>
          </a:p>
        </p:txBody>
      </p:sp>
      <p:pic>
        <p:nvPicPr>
          <p:cNvPr id="4" name="Picture 4" descr="Map&#10;&#10;Description automatically generated">
            <a:extLst>
              <a:ext uri="{FF2B5EF4-FFF2-40B4-BE49-F238E27FC236}">
                <a16:creationId xmlns:a16="http://schemas.microsoft.com/office/drawing/2014/main" id="{9715C6F5-A174-4E24-A484-9F08DA8F1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08228" y="2484255"/>
            <a:ext cx="4356884" cy="371424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blue and white logo&#10;&#10;Description automatically generated">
            <a:extLst>
              <a:ext uri="{FF2B5EF4-FFF2-40B4-BE49-F238E27FC236}">
                <a16:creationId xmlns:a16="http://schemas.microsoft.com/office/drawing/2014/main" id="{251DBE18-7495-1A35-02AA-51ADA4D43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3672" y="112375"/>
            <a:ext cx="729867" cy="6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761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69249-5620-4D5C-A9F1-52DE6EA3C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149" y="525982"/>
            <a:ext cx="4941660" cy="1187446"/>
          </a:xfrm>
        </p:spPr>
        <p:txBody>
          <a:bodyPr anchor="b">
            <a:noAutofit/>
          </a:bodyPr>
          <a:lstStyle/>
          <a:p>
            <a:r>
              <a:rPr lang="en-US" sz="3600" b="1" dirty="0">
                <a:cs typeface="Calibri Light"/>
              </a:rPr>
              <a:t>The Greek alphabet looks different from ours.</a:t>
            </a:r>
            <a:endParaRPr lang="en-US" sz="36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9A15587-0069-4CEB-8E9C-3AC22112B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200" dirty="0">
                <a:cs typeface="Calibri"/>
              </a:rPr>
              <a:t>You may notice some similarities but reading words in Greek would be very tricky.</a:t>
            </a:r>
          </a:p>
          <a:p>
            <a:pPr marL="0" indent="0">
              <a:buNone/>
            </a:pPr>
            <a:endParaRPr lang="en-US" sz="3200" dirty="0">
              <a:cs typeface="Calibri"/>
            </a:endParaRPr>
          </a:p>
          <a:p>
            <a:pPr marL="0" indent="0">
              <a:buNone/>
            </a:pPr>
            <a:r>
              <a:rPr lang="en-US" sz="3200" dirty="0">
                <a:cs typeface="Calibri"/>
              </a:rPr>
              <a:t>Or is it....?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9" descr="Clipart - Greek-alphabet">
            <a:extLst>
              <a:ext uri="{FF2B5EF4-FFF2-40B4-BE49-F238E27FC236}">
                <a16:creationId xmlns:a16="http://schemas.microsoft.com/office/drawing/2014/main" id="{E1F179AD-ACE1-4C03-A0D8-86529409F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7406" y="650494"/>
            <a:ext cx="5268682" cy="5324142"/>
          </a:xfrm>
          <a:prstGeom prst="rect">
            <a:avLst/>
          </a:prstGeom>
        </p:spPr>
      </p:pic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2CF6EC0-9FD8-3569-0BD4-0247F1B12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672" y="112375"/>
            <a:ext cx="729867" cy="6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469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B061AD-BC7E-42FD-A12F-7A9D3D112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GB" sz="1000" b="1" dirty="0"/>
            </a:br>
            <a:br>
              <a:rPr lang="en-GB" sz="1000" b="1" dirty="0"/>
            </a:br>
            <a:br>
              <a:rPr lang="en-GB" sz="1000" b="1" dirty="0"/>
            </a:br>
            <a:br>
              <a:rPr lang="en-US" sz="1000" b="1" dirty="0"/>
            </a:br>
            <a:br>
              <a:rPr lang="en-US" sz="1000" b="1" dirty="0"/>
            </a:br>
            <a:r>
              <a:rPr lang="en-US" sz="1000" dirty="0"/>
              <a:t> </a:t>
            </a: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3" name="Rectangle 14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A65A5B26-3605-49F5-9290-A95CAD2AD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l-GR" sz="4800" b="1" dirty="0">
                <a:ea typeface="+mn-lt"/>
                <a:cs typeface="+mn-lt"/>
              </a:rPr>
              <a:t>Δ</a:t>
            </a:r>
            <a:r>
              <a:rPr lang="en-US" sz="4800" b="1" dirty="0" err="1">
                <a:ea typeface="+mn-lt"/>
                <a:cs typeface="+mn-lt"/>
              </a:rPr>
              <a:t>εινοσ</a:t>
            </a:r>
            <a:r>
              <a:rPr lang="en-US" sz="4800" b="1" dirty="0">
                <a:ea typeface="+mn-lt"/>
                <a:cs typeface="+mn-lt"/>
              </a:rPr>
              <a:t>αυρος</a:t>
            </a:r>
            <a:br>
              <a:rPr lang="en-US" sz="4800" b="1" dirty="0">
                <a:ea typeface="+mn-lt"/>
                <a:cs typeface="+mn-lt"/>
              </a:rPr>
            </a:br>
            <a:r>
              <a:rPr lang="en-US" sz="4800" b="1" dirty="0">
                <a:ea typeface="+mn-lt"/>
                <a:cs typeface="+mn-lt"/>
              </a:rPr>
              <a:t>βροντοσαυρος</a:t>
            </a:r>
            <a:r>
              <a:rPr lang="en-US" sz="4000" b="1" dirty="0">
                <a:ea typeface="+mn-lt"/>
                <a:cs typeface="+mn-lt"/>
              </a:rPr>
              <a:t> </a:t>
            </a:r>
            <a:endParaRPr lang="en-US" sz="4000" dirty="0">
              <a:cs typeface="Calibri" panose="020F0502020204030204"/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rontosaurus - Wikipedia">
            <a:extLst>
              <a:ext uri="{FF2B5EF4-FFF2-40B4-BE49-F238E27FC236}">
                <a16:creationId xmlns:a16="http://schemas.microsoft.com/office/drawing/2014/main" id="{E40DF804-4D84-4C6F-9386-708D5EA5F4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80" r="-1" b="-1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5E6D65-A0C2-4156-BDCC-AA6838A14E23}"/>
              </a:ext>
            </a:extLst>
          </p:cNvPr>
          <p:cNvSpPr txBox="1"/>
          <p:nvPr/>
        </p:nvSpPr>
        <p:spPr>
          <a:xfrm>
            <a:off x="578603" y="1172704"/>
            <a:ext cx="448675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/>
              <a:t>What does this mean?</a:t>
            </a:r>
          </a:p>
        </p:txBody>
      </p:sp>
      <p:pic>
        <p:nvPicPr>
          <p:cNvPr id="6" name="Picture 5" descr="A blue and white logo&#10;&#10;Description automatically generated">
            <a:extLst>
              <a:ext uri="{FF2B5EF4-FFF2-40B4-BE49-F238E27FC236}">
                <a16:creationId xmlns:a16="http://schemas.microsoft.com/office/drawing/2014/main" id="{2400932D-28C0-9E89-2F8E-6B49A8B01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672" y="112375"/>
            <a:ext cx="729867" cy="6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08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B0B8DCBA-FEED-46EF-A140-35B904015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4" name="Rectangle 143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E3B1B-3F48-4A71-BB7A-F2CF13C21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4928291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>
                <a:cs typeface="Calibri Light"/>
              </a:rPr>
              <a:t>What could this mean?</a:t>
            </a:r>
          </a:p>
        </p:txBody>
      </p: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91FAEE3A-77F0-4DD7-A2AF-71BBE8409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4800" b="1" noProof="1">
                <a:ea typeface="+mn-lt"/>
                <a:cs typeface="+mn-lt"/>
              </a:rPr>
              <a:t>Τυραννοσαυρος</a:t>
            </a:r>
            <a:r>
              <a:rPr lang="en-US" sz="4800" b="1" dirty="0">
                <a:ea typeface="+mn-lt"/>
                <a:cs typeface="+mn-lt"/>
              </a:rPr>
              <a:t> </a:t>
            </a:r>
            <a:br>
              <a:rPr lang="en-US" sz="4800" b="1" dirty="0">
                <a:ea typeface="+mn-lt"/>
                <a:cs typeface="+mn-lt"/>
              </a:rPr>
            </a:br>
            <a:br>
              <a:rPr lang="en-US" sz="4800" b="1" dirty="0">
                <a:ea typeface="+mn-lt"/>
                <a:cs typeface="+mn-lt"/>
              </a:rPr>
            </a:br>
            <a:r>
              <a:rPr lang="en-US" sz="4800" b="1" dirty="0">
                <a:ea typeface="+mn-lt"/>
                <a:cs typeface="+mn-lt"/>
              </a:rPr>
              <a:t>Rex</a:t>
            </a:r>
            <a:endParaRPr lang="en-US" sz="4800">
              <a:cs typeface="Calibri" panose="020F0502020204030204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982400C-0DBF-45C5-8814-7064BAFA98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7" r="6955" b="3"/>
          <a:stretch/>
        </p:blipFill>
        <p:spPr bwMode="auto">
          <a:xfrm>
            <a:off x="6788383" y="613147"/>
            <a:ext cx="4565417" cy="559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BED30BA6-BA46-455D-913A-6A3B79543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672" y="112375"/>
            <a:ext cx="729867" cy="6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94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9D311F-BFEB-475B-B3A0-97ECDD81C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US" sz="2500" b="1"/>
            </a:br>
            <a:br>
              <a:rPr lang="en-US" sz="2500"/>
            </a:br>
            <a:endParaRPr lang="en-US" sz="2500"/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3" name="Rectangle 14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Content Placeholder 3077">
            <a:extLst>
              <a:ext uri="{FF2B5EF4-FFF2-40B4-BE49-F238E27FC236}">
                <a16:creationId xmlns:a16="http://schemas.microsoft.com/office/drawing/2014/main" id="{D9D98986-0FD9-4F27-AD82-386B7D670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l-GR" sz="5400" b="1">
                <a:ea typeface="+mn-lt"/>
                <a:cs typeface="+mn-lt"/>
              </a:rPr>
              <a:t>Τ</a:t>
            </a:r>
            <a:r>
              <a:rPr lang="en-US" sz="5400" b="1" err="1">
                <a:ea typeface="+mn-lt"/>
                <a:cs typeface="+mn-lt"/>
              </a:rPr>
              <a:t>ηλεφωνη</a:t>
            </a:r>
            <a:endParaRPr lang="en-US" sz="5400" err="1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AA15068-7E68-4BBB-BA6D-46E23D636B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7" r="25868" b="2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D82363-9846-4952-BE9F-0EE95A2C80B1}"/>
              </a:ext>
            </a:extLst>
          </p:cNvPr>
          <p:cNvSpPr txBox="1"/>
          <p:nvPr/>
        </p:nvSpPr>
        <p:spPr>
          <a:xfrm>
            <a:off x="836908" y="1237280"/>
            <a:ext cx="274319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And this?</a:t>
            </a:r>
          </a:p>
        </p:txBody>
      </p:sp>
      <p:pic>
        <p:nvPicPr>
          <p:cNvPr id="6" name="Picture 5" descr="A blue and white logo&#10;&#10;Description automatically generated">
            <a:extLst>
              <a:ext uri="{FF2B5EF4-FFF2-40B4-BE49-F238E27FC236}">
                <a16:creationId xmlns:a16="http://schemas.microsoft.com/office/drawing/2014/main" id="{E1767B8A-C8E3-3091-DD4F-4BD48B891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672" y="112375"/>
            <a:ext cx="729867" cy="6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18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Microsoft Office PowerPoint</Application>
  <PresentationFormat>Widescreen</PresentationFormat>
  <Paragraphs>90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office theme</vt:lpstr>
      <vt:lpstr>PowerPoint Presentation</vt:lpstr>
      <vt:lpstr>Objectives</vt:lpstr>
      <vt:lpstr>Let's Go! </vt:lpstr>
      <vt:lpstr>Where do we see Greek in English?</vt:lpstr>
      <vt:lpstr>Today's challenge is to work out the Greek alphabet with no help from the teacher!</vt:lpstr>
      <vt:lpstr>The Greek alphabet looks different from ours.</vt:lpstr>
      <vt:lpstr>      </vt:lpstr>
      <vt:lpstr>What could this mean?</vt:lpstr>
      <vt:lpstr>  </vt:lpstr>
      <vt:lpstr>Guess what this means!</vt:lpstr>
      <vt:lpstr> </vt:lpstr>
      <vt:lpstr>This one is a little harder.</vt:lpstr>
      <vt:lpstr>And this one is a little easier.</vt:lpstr>
      <vt:lpstr>So, what does this mean?</vt:lpstr>
      <vt:lpstr>PowerPoint Presentation</vt:lpstr>
      <vt:lpstr>       Fill in the grid with the Greek letters.</vt:lpstr>
      <vt:lpstr>Can you write the names of these Greek gods and goddesses as the Ancient Greeks would recognise them?   Remember to use a capital letter at the beginning.  Do you know who these gods are? If not, it's fun to research!</vt:lpstr>
      <vt:lpstr>You – in Greek!</vt:lpstr>
      <vt:lpstr>A final quiz question...</vt:lpstr>
      <vt:lpstr>WoLLoW would like to know...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φωτογραφια</dc:title>
  <dc:creator>John Claughton</dc:creator>
  <cp:lastModifiedBy>Abigail Dean</cp:lastModifiedBy>
  <cp:revision>456</cp:revision>
  <dcterms:created xsi:type="dcterms:W3CDTF">2021-06-16T08:52:14Z</dcterms:created>
  <dcterms:modified xsi:type="dcterms:W3CDTF">2026-04-23T07:19:03Z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8be7e27-37b0-4475-944b-149a85385b67_Enabled">
    <vt:lpwstr>true</vt:lpwstr>
  </property>
  <property fmtid="{D5CDD505-2E9C-101B-9397-08002B2CF9AE}" pid="3" name="MSIP_Label_98be7e27-37b0-4475-944b-149a85385b67_SetDate">
    <vt:lpwstr>2022-05-15T14:07:10Z</vt:lpwstr>
  </property>
  <property fmtid="{D5CDD505-2E9C-101B-9397-08002B2CF9AE}" pid="4" name="MSIP_Label_98be7e27-37b0-4475-944b-149a85385b67_Method">
    <vt:lpwstr>Standard</vt:lpwstr>
  </property>
  <property fmtid="{D5CDD505-2E9C-101B-9397-08002B2CF9AE}" pid="5" name="MSIP_Label_98be7e27-37b0-4475-944b-149a85385b67_Name">
    <vt:lpwstr>defa4170-0d19-0005-0004-bc88714345d2</vt:lpwstr>
  </property>
  <property fmtid="{D5CDD505-2E9C-101B-9397-08002B2CF9AE}" pid="6" name="MSIP_Label_98be7e27-37b0-4475-944b-149a85385b67_SiteId">
    <vt:lpwstr>ee9f1815-02c5-4408-9dab-2cb52c8e7fbd</vt:lpwstr>
  </property>
  <property fmtid="{D5CDD505-2E9C-101B-9397-08002B2CF9AE}" pid="7" name="MSIP_Label_98be7e27-37b0-4475-944b-149a85385b67_ActionId">
    <vt:lpwstr>76a9150c-be1b-42e6-a029-4e4952dcb80f</vt:lpwstr>
  </property>
  <property fmtid="{D5CDD505-2E9C-101B-9397-08002B2CF9AE}" pid="8" name="MSIP_Label_98be7e27-37b0-4475-944b-149a85385b67_ContentBits">
    <vt:lpwstr>0</vt:lpwstr>
  </property>
</Properties>
</file>