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ED5676-D052-117B-B107-4EC30974B1F4}" v="54" dt="2026-04-23T07:38:59.2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90ED5676-D052-117B-B107-4EC30974B1F4}"/>
    <pc:docChg chg="addSld delSld">
      <pc:chgData name="" userId="" providerId="" clId="Web-{90ED5676-D052-117B-B107-4EC30974B1F4}" dt="2026-04-23T07:38:39.867" v="1"/>
      <pc:docMkLst>
        <pc:docMk/>
      </pc:docMkLst>
      <pc:sldChg chg="del">
        <pc:chgData name="" userId="" providerId="" clId="Web-{90ED5676-D052-117B-B107-4EC30974B1F4}" dt="2026-04-23T07:38:39.867" v="1"/>
        <pc:sldMkLst>
          <pc:docMk/>
          <pc:sldMk cId="1456217070" sldId="257"/>
        </pc:sldMkLst>
      </pc:sldChg>
      <pc:sldChg chg="add">
        <pc:chgData name="" userId="" providerId="" clId="Web-{90ED5676-D052-117B-B107-4EC30974B1F4}" dt="2026-04-23T07:38:30.929" v="0"/>
        <pc:sldMkLst>
          <pc:docMk/>
          <pc:sldMk cId="3170540740" sldId="276"/>
        </pc:sldMkLst>
      </pc:sldChg>
    </pc:docChg>
  </pc:docChgLst>
  <pc:docChgLst>
    <pc:chgData name="AS Dean" userId="S::adean@norwich-school.org.uk::eb0bf335-6c13-47ca-b9be-6b7c7be3c862" providerId="AD" clId="Web-{90ED5676-D052-117B-B107-4EC30974B1F4}"/>
    <pc:docChg chg="modSld">
      <pc:chgData name="AS Dean" userId="S::adean@norwich-school.org.uk::eb0bf335-6c13-47ca-b9be-6b7c7be3c862" providerId="AD" clId="Web-{90ED5676-D052-117B-B107-4EC30974B1F4}" dt="2026-04-23T07:38:59.258" v="26" actId="1076"/>
      <pc:docMkLst>
        <pc:docMk/>
      </pc:docMkLst>
      <pc:sldChg chg="modSp">
        <pc:chgData name="AS Dean" userId="S::adean@norwich-school.org.uk::eb0bf335-6c13-47ca-b9be-6b7c7be3c862" providerId="AD" clId="Web-{90ED5676-D052-117B-B107-4EC30974B1F4}" dt="2026-04-23T07:38:59.258" v="26" actId="1076"/>
        <pc:sldMkLst>
          <pc:docMk/>
          <pc:sldMk cId="3170540740" sldId="276"/>
        </pc:sldMkLst>
        <pc:spChg chg="mod">
          <ac:chgData name="AS Dean" userId="S::adean@norwich-school.org.uk::eb0bf335-6c13-47ca-b9be-6b7c7be3c862" providerId="AD" clId="Web-{90ED5676-D052-117B-B107-4EC30974B1F4}" dt="2026-04-23T07:38:59.258" v="26" actId="1076"/>
          <ac:spMkLst>
            <pc:docMk/>
            <pc:sldMk cId="3170540740" sldId="276"/>
            <ac:spMk id="3" creationId="{11C46A7B-D6A0-CF03-D65C-1F6CC6A0157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 with a statue of a person&#10;&#10;AI-generated content may be incorrect.">
            <a:extLst>
              <a:ext uri="{FF2B5EF4-FFF2-40B4-BE49-F238E27FC236}">
                <a16:creationId xmlns:a16="http://schemas.microsoft.com/office/drawing/2014/main" id="{918697FA-03BB-A644-C35D-39713C94B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6" y="0"/>
            <a:ext cx="12168727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C46A7B-D6A0-CF03-D65C-1F6CC6A0157A}"/>
              </a:ext>
            </a:extLst>
          </p:cNvPr>
          <p:cNvSpPr txBox="1"/>
          <p:nvPr/>
        </p:nvSpPr>
        <p:spPr>
          <a:xfrm>
            <a:off x="1584831" y="2570011"/>
            <a:ext cx="65796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latin typeface="Calibri"/>
                <a:ea typeface="Calibri"/>
                <a:cs typeface="Calibri"/>
              </a:rPr>
              <a:t>Numerals and Numbers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40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43471A-A092-1E35-6B48-E7857E7B1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700" b="1">
                <a:ea typeface="Calibri Light"/>
                <a:cs typeface="Calibri Light"/>
              </a:rPr>
              <a:t>WoLLoW would like to know...</a:t>
            </a:r>
            <a:endParaRPr lang="en-US" sz="3700">
              <a:ea typeface="Calibri Light" panose="020F0302020204030204"/>
              <a:cs typeface="Calibri Light" panose="020F0302020204030204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27D4C-7E42-8446-4A27-3A6ED03A4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ea typeface="Calibri"/>
                <a:cs typeface="Calibri"/>
              </a:rPr>
              <a:t>What three things will you take away from this lesson?</a:t>
            </a:r>
          </a:p>
          <a:p>
            <a:pPr marL="0" indent="0">
              <a:buNone/>
            </a:pPr>
            <a:r>
              <a:rPr lang="en-US" sz="2400" dirty="0">
                <a:ea typeface="Calibri"/>
                <a:cs typeface="Calibri"/>
              </a:rPr>
              <a:t>1.</a:t>
            </a:r>
          </a:p>
          <a:p>
            <a:pPr marL="0" indent="0">
              <a:buNone/>
            </a:pPr>
            <a:r>
              <a:rPr lang="en-US" sz="2400" dirty="0">
                <a:ea typeface="Calibri"/>
                <a:cs typeface="Calibri"/>
              </a:rPr>
              <a:t>2.</a:t>
            </a:r>
          </a:p>
          <a:p>
            <a:pPr marL="0" indent="0">
              <a:buNone/>
            </a:pPr>
            <a:r>
              <a:rPr lang="en-US" sz="2400" dirty="0">
                <a:ea typeface="Calibri"/>
                <a:cs typeface="Calibri"/>
              </a:rPr>
              <a:t>3.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D18BEDB1-9432-5172-19C4-6EE01A653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008" y="1080463"/>
            <a:ext cx="4969740" cy="454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6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B5BBF0-7294-434A-DB68-E81DAE077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Objectives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C78C48-A4E2-6571-9957-05B0E8CB9D6C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We will investigate numerals in different languages</a:t>
            </a:r>
            <a:endParaRPr lang="en-US" sz="2400" dirty="0"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We will make educated guesses as to what number comes next</a:t>
            </a:r>
            <a:endParaRPr lang="en-US" sz="2400" dirty="0"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We will investigate similarities and differences in writing numbers and in counting</a:t>
            </a:r>
            <a:endParaRPr lang="en-US" sz="2400" dirty="0"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 descr="A blue and white logo&#10;&#10;AI-generated content may be incorrect.">
            <a:extLst>
              <a:ext uri="{FF2B5EF4-FFF2-40B4-BE49-F238E27FC236}">
                <a16:creationId xmlns:a16="http://schemas.microsoft.com/office/drawing/2014/main" id="{E3EFC0C9-B772-BE58-0A68-2A37E96AE0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7252" y="1129362"/>
            <a:ext cx="5177558" cy="4612408"/>
          </a:xfrm>
        </p:spPr>
      </p:pic>
    </p:spTree>
    <p:extLst>
      <p:ext uri="{BB962C8B-B14F-4D97-AF65-F5344CB8AC3E}">
        <p14:creationId xmlns:p14="http://schemas.microsoft.com/office/powerpoint/2010/main" val="3362355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AAAAC0-99F3-071C-2D8E-33590667B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700" b="1">
                <a:cs typeface="Calibri Light"/>
              </a:rPr>
              <a:t>Let's go....it's question time!</a:t>
            </a:r>
            <a:endParaRPr lang="en-US" sz="3700" b="1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826FB-46E4-E858-F051-80B4826C5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cs typeface="Calibri"/>
              </a:rPr>
              <a:t>Do all languages write numbers down in the same way? </a:t>
            </a:r>
            <a:endParaRPr lang="en-US" sz="2400" dirty="0">
              <a:ea typeface="Calibri"/>
              <a:cs typeface="Calibri"/>
            </a:endParaRPr>
          </a:p>
          <a:p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What is a numeral?</a:t>
            </a:r>
            <a:endParaRPr lang="en-US" sz="2400" dirty="0">
              <a:ea typeface="Calibri"/>
              <a:cs typeface="Calibri"/>
            </a:endParaRPr>
          </a:p>
          <a:p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How do you write the numbers one to ten in numerals in English?</a:t>
            </a:r>
            <a:endParaRPr lang="en-US" sz="2400" dirty="0">
              <a:ea typeface="Calibri"/>
              <a:cs typeface="Calibri"/>
            </a:endParaRPr>
          </a:p>
          <a:p>
            <a:endParaRPr lang="en-US" sz="2000">
              <a:cs typeface="Calibri"/>
            </a:endParaRPr>
          </a:p>
          <a:p>
            <a:endParaRPr lang="en-US" sz="2000">
              <a:cs typeface="Calibri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ue and white logo&#10;&#10;AI-generated content may be incorrect.">
            <a:extLst>
              <a:ext uri="{FF2B5EF4-FFF2-40B4-BE49-F238E27FC236}">
                <a16:creationId xmlns:a16="http://schemas.microsoft.com/office/drawing/2014/main" id="{7F03A65C-3138-3635-8D2B-8BF10F527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736" y="857250"/>
            <a:ext cx="5108286" cy="466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80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90647-E1A6-E5CC-A6A0-576660F09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Take a look at this. What do you notice? </a:t>
            </a:r>
            <a:br>
              <a:rPr lang="en-US" sz="4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(It's bigger on your worksheet!)</a:t>
            </a:r>
            <a:endParaRPr lang="en-US" sz="41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74" descr="A picture containing text, number, calendar, crossword puzzle&#10;&#10;Description automatically generated">
            <a:extLst>
              <a:ext uri="{FF2B5EF4-FFF2-40B4-BE49-F238E27FC236}">
                <a16:creationId xmlns:a16="http://schemas.microsoft.com/office/drawing/2014/main" id="{DF3ABA54-E4D7-E0F0-5149-5DD9FCDEF1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6473" y="301626"/>
            <a:ext cx="4920570" cy="6178301"/>
          </a:xfrm>
        </p:spPr>
      </p:pic>
      <p:pic>
        <p:nvPicPr>
          <p:cNvPr id="4" name="Picture 3" descr="A blue and white logo&#10;&#10;AI-generated content may be incorrect.">
            <a:extLst>
              <a:ext uri="{FF2B5EF4-FFF2-40B4-BE49-F238E27FC236}">
                <a16:creationId xmlns:a16="http://schemas.microsoft.com/office/drawing/2014/main" id="{6AB56B15-4C01-7D4E-8EE8-B8D7A0FAC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2613" y="68277"/>
            <a:ext cx="6286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67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9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90647-E1A6-E5CC-A6A0-576660F09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b="1">
                <a:cs typeface="Calibri Light"/>
              </a:rPr>
              <a:t>Let’s get thinking...</a:t>
            </a:r>
            <a:endParaRPr lang="en-US" sz="5000" kern="1200">
              <a:latin typeface="+mj-lt"/>
              <a:cs typeface="Calibri Light"/>
            </a:endParaRPr>
          </a:p>
        </p:txBody>
      </p:sp>
      <p:sp>
        <p:nvSpPr>
          <p:cNvPr id="9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Content Placeholder 81">
            <a:extLst>
              <a:ext uri="{FF2B5EF4-FFF2-40B4-BE49-F238E27FC236}">
                <a16:creationId xmlns:a16="http://schemas.microsoft.com/office/drawing/2014/main" id="{745C01D0-3A49-1C75-36DB-5475308D0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068" y="2495651"/>
            <a:ext cx="6682574" cy="355705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buAutoNum type="arabicPeriod"/>
            </a:pPr>
            <a:r>
              <a:rPr lang="en-US" sz="2000">
                <a:cs typeface="Calibri"/>
              </a:rPr>
              <a:t>Why is there no 0 for Hebrew or Roman numerals?</a:t>
            </a:r>
          </a:p>
          <a:p>
            <a:pPr marL="457200" indent="-457200">
              <a:buAutoNum type="arabicPeriod"/>
            </a:pPr>
            <a:endParaRPr lang="en-US" sz="2000"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000">
                <a:cs typeface="Calibri"/>
              </a:rPr>
              <a:t>Look carefully at Western Arabic and Western Europe. Can you see a link between the numbers 1, 2 and 3?</a:t>
            </a:r>
          </a:p>
          <a:p>
            <a:pPr marL="457200" indent="-457200">
              <a:buAutoNum type="arabicPeriod"/>
            </a:pPr>
            <a:endParaRPr lang="en-US" sz="2000"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000">
                <a:cs typeface="Calibri"/>
              </a:rPr>
              <a:t>How might you write 11 in numerals in these languages?</a:t>
            </a:r>
          </a:p>
          <a:p>
            <a:pPr marL="457200" indent="-457200">
              <a:buAutoNum type="arabicPeriod"/>
            </a:pPr>
            <a:endParaRPr lang="en-US" sz="2000"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000">
                <a:cs typeface="Calibri"/>
              </a:rPr>
              <a:t>Do you know any others to add to the grid?</a:t>
            </a:r>
          </a:p>
        </p:txBody>
      </p:sp>
      <p:pic>
        <p:nvPicPr>
          <p:cNvPr id="74" name="Picture 74" descr="A picture containing text, number, calendar, crossword puzzle&#10;&#10;Description automatically generated">
            <a:extLst>
              <a:ext uri="{FF2B5EF4-FFF2-40B4-BE49-F238E27FC236}">
                <a16:creationId xmlns:a16="http://schemas.microsoft.com/office/drawing/2014/main" id="{DF3ABA54-E4D7-E0F0-5149-5DD9FCDEF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672" y="640080"/>
            <a:ext cx="4406492" cy="5577840"/>
          </a:xfrm>
          <a:prstGeom prst="rect">
            <a:avLst/>
          </a:prstGeom>
        </p:spPr>
      </p:pic>
      <p:pic>
        <p:nvPicPr>
          <p:cNvPr id="4" name="Picture 3" descr="A blue and white logo&#10;&#10;AI-generated content may be incorrect.">
            <a:extLst>
              <a:ext uri="{FF2B5EF4-FFF2-40B4-BE49-F238E27FC236}">
                <a16:creationId xmlns:a16="http://schemas.microsoft.com/office/drawing/2014/main" id="{15F3613F-5A79-40CD-7FA0-8C8A6049B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2099" y="64462"/>
            <a:ext cx="6286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85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5997CA-2F6E-21E1-B200-4FD29BB20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en-US" sz="5400" b="1">
                <a:cs typeface="Calibri Light"/>
              </a:rPr>
              <a:t>How do we count?</a:t>
            </a:r>
            <a:endParaRPr lang="en-US" sz="5400" b="1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9579-30CC-17DC-741C-CE4F31839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08005"/>
            <a:ext cx="10684098" cy="326895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000">
                <a:cs typeface="Calibri"/>
              </a:rPr>
              <a:t>Base 10....Using our ten fingers. It's our decimal system. </a:t>
            </a:r>
          </a:p>
          <a:p>
            <a:endParaRPr lang="en-US" sz="2000">
              <a:cs typeface="Calibri"/>
            </a:endParaRPr>
          </a:p>
          <a:p>
            <a:r>
              <a:rPr lang="en-US" sz="2000">
                <a:cs typeface="Calibri"/>
              </a:rPr>
              <a:t>Base 12...Using the parts of fingers on one hand. This method is used in </a:t>
            </a:r>
            <a:r>
              <a:rPr lang="en-US" sz="2000" noProof="1">
                <a:cs typeface="Calibri"/>
              </a:rPr>
              <a:t>Chepang</a:t>
            </a:r>
            <a:r>
              <a:rPr lang="en-US" sz="2000">
                <a:cs typeface="Calibri"/>
              </a:rPr>
              <a:t> in Nepal.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  <a:p>
            <a:r>
              <a:rPr lang="en-US" sz="2000">
                <a:cs typeface="Calibri"/>
              </a:rPr>
              <a:t>Base 20...Using fingers, thumbs and toes. This method is used in Aztec and Mayan areas.</a:t>
            </a:r>
          </a:p>
          <a:p>
            <a:endParaRPr lang="en-US" sz="2000">
              <a:cs typeface="Calibri"/>
            </a:endParaRPr>
          </a:p>
          <a:p>
            <a:r>
              <a:rPr lang="en-US" sz="2000">
                <a:cs typeface="Calibri"/>
              </a:rPr>
              <a:t>Base 27...Using all your body parts. This method is used in Central New Guinea.</a:t>
            </a:r>
          </a:p>
          <a:p>
            <a:pPr marL="0" indent="0">
              <a:buNone/>
            </a:pPr>
            <a:endParaRPr lang="en-US" sz="2000" b="1">
              <a:cs typeface="Calibri"/>
            </a:endParaRPr>
          </a:p>
          <a:p>
            <a:pPr marL="0" indent="0">
              <a:buNone/>
            </a:pPr>
            <a:r>
              <a:rPr lang="en-US" sz="2000" b="1">
                <a:cs typeface="Calibri"/>
              </a:rPr>
              <a:t>Over to you: Have a go at counting in these different ways. Try adding up using these methods.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1DC356A-549A-B14B-8AFE-5E9714229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097" y="720432"/>
            <a:ext cx="1695602" cy="1938874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1A12A85E-FC92-B4FC-2EA9-5982B0012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810" y="845253"/>
            <a:ext cx="1795702" cy="158824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B53AA6DA-03B1-1A97-DE97-FC6FB9FDF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243" y="672041"/>
            <a:ext cx="2442831" cy="1814272"/>
          </a:xfrm>
          <a:prstGeom prst="rect">
            <a:avLst/>
          </a:prstGeom>
        </p:spPr>
      </p:pic>
      <p:pic>
        <p:nvPicPr>
          <p:cNvPr id="8" name="Picture 7" descr="A blue and white logo&#10;&#10;AI-generated content may be incorrect.">
            <a:extLst>
              <a:ext uri="{FF2B5EF4-FFF2-40B4-BE49-F238E27FC236}">
                <a16:creationId xmlns:a16="http://schemas.microsoft.com/office/drawing/2014/main" id="{D7B2ADD1-347A-13FC-9271-77F730C6F6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62099" y="95250"/>
            <a:ext cx="6286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3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8938E6-77F4-71D2-5CF9-EA696C972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cs typeface="Calibri Light"/>
              </a:rPr>
              <a:t>Counting many...</a:t>
            </a:r>
            <a:endParaRPr lang="en-US" sz="5400" dirty="0">
              <a:cs typeface="Calibri Light" panose="020F0302020204030204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5F1CB-381A-ACFA-0C48-7498524F9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5097189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cs typeface="Calibri"/>
              </a:rPr>
              <a:t>Here's an amazing fact:</a:t>
            </a:r>
            <a:endParaRPr lang="en-US" dirty="0"/>
          </a:p>
          <a:p>
            <a:endParaRPr lang="en-US" sz="2200">
              <a:cs typeface="Calibri"/>
            </a:endParaRPr>
          </a:p>
          <a:p>
            <a:r>
              <a:rPr lang="en-US" sz="2200" dirty="0">
                <a:cs typeface="Calibri"/>
              </a:rPr>
              <a:t>The </a:t>
            </a:r>
            <a:r>
              <a:rPr lang="en-US" sz="2200" dirty="0" err="1">
                <a:cs typeface="Calibri"/>
              </a:rPr>
              <a:t>Piraha</a:t>
            </a:r>
            <a:r>
              <a:rPr lang="en-US" sz="2200" dirty="0">
                <a:cs typeface="Calibri"/>
              </a:rPr>
              <a:t> of the Amazon in South America only count one, two and then "many".</a:t>
            </a:r>
          </a:p>
          <a:p>
            <a:endParaRPr lang="en-US" sz="2200">
              <a:cs typeface="Calibri"/>
            </a:endParaRPr>
          </a:p>
          <a:p>
            <a:r>
              <a:rPr lang="en-US" sz="2200" dirty="0">
                <a:cs typeface="Calibri"/>
              </a:rPr>
              <a:t>What challenges do you think this might create?</a:t>
            </a:r>
            <a:endParaRPr lang="en-US" dirty="0"/>
          </a:p>
        </p:txBody>
      </p:sp>
      <p:pic>
        <p:nvPicPr>
          <p:cNvPr id="6" name="Picture 6" descr="A map of brazil with a red arrow pointing to the city&#10;&#10;Description automatically generated">
            <a:extLst>
              <a:ext uri="{FF2B5EF4-FFF2-40B4-BE49-F238E27FC236}">
                <a16:creationId xmlns:a16="http://schemas.microsoft.com/office/drawing/2014/main" id="{6A0F98EA-45F2-5CFD-7E9B-8C60FE714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036" y="2073165"/>
            <a:ext cx="5653902" cy="3770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A blue and white logo&#10;&#10;AI-generated content may be incorrect.">
            <a:extLst>
              <a:ext uri="{FF2B5EF4-FFF2-40B4-BE49-F238E27FC236}">
                <a16:creationId xmlns:a16="http://schemas.microsoft.com/office/drawing/2014/main" id="{CD555EA1-E252-8D3D-863B-7263E3554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6705" y="241492"/>
            <a:ext cx="6286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03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C309BB-0782-B358-58A5-31E53EF10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sz="3000" b="1">
                <a:cs typeface="Calibri Light"/>
              </a:rPr>
              <a:t>And what about this? What do you notice?</a:t>
            </a:r>
            <a:br>
              <a:rPr lang="en-US" sz="3000" b="1">
                <a:ea typeface="Calibri Light"/>
                <a:cs typeface="Calibri Light"/>
              </a:rPr>
            </a:br>
            <a:r>
              <a:rPr lang="en-US" sz="3000" b="1">
                <a:cs typeface="Calibri Light"/>
              </a:rPr>
              <a:t>Which languages are the most and least similar? Why is this?</a:t>
            </a:r>
            <a:endParaRPr lang="en-US" sz="3000" b="1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2" name="Content Placeholder 3">
            <a:extLst>
              <a:ext uri="{FF2B5EF4-FFF2-40B4-BE49-F238E27FC236}">
                <a16:creationId xmlns:a16="http://schemas.microsoft.com/office/drawing/2014/main" id="{B62B006C-C178-6186-2F3E-DB238CBBF7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175889"/>
              </p:ext>
            </p:extLst>
          </p:nvPr>
        </p:nvGraphicFramePr>
        <p:xfrm>
          <a:off x="1498305" y="1926266"/>
          <a:ext cx="9195383" cy="4525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391">
                  <a:extLst>
                    <a:ext uri="{9D8B030D-6E8A-4147-A177-3AD203B41FA5}">
                      <a16:colId xmlns:a16="http://schemas.microsoft.com/office/drawing/2014/main" val="957717087"/>
                    </a:ext>
                  </a:extLst>
                </a:gridCol>
                <a:gridCol w="997916">
                  <a:extLst>
                    <a:ext uri="{9D8B030D-6E8A-4147-A177-3AD203B41FA5}">
                      <a16:colId xmlns:a16="http://schemas.microsoft.com/office/drawing/2014/main" val="3107087134"/>
                    </a:ext>
                  </a:extLst>
                </a:gridCol>
                <a:gridCol w="997916">
                  <a:extLst>
                    <a:ext uri="{9D8B030D-6E8A-4147-A177-3AD203B41FA5}">
                      <a16:colId xmlns:a16="http://schemas.microsoft.com/office/drawing/2014/main" val="2959567677"/>
                    </a:ext>
                  </a:extLst>
                </a:gridCol>
                <a:gridCol w="1170542">
                  <a:extLst>
                    <a:ext uri="{9D8B030D-6E8A-4147-A177-3AD203B41FA5}">
                      <a16:colId xmlns:a16="http://schemas.microsoft.com/office/drawing/2014/main" val="57645004"/>
                    </a:ext>
                  </a:extLst>
                </a:gridCol>
                <a:gridCol w="784737">
                  <a:extLst>
                    <a:ext uri="{9D8B030D-6E8A-4147-A177-3AD203B41FA5}">
                      <a16:colId xmlns:a16="http://schemas.microsoft.com/office/drawing/2014/main" val="2870176929"/>
                    </a:ext>
                  </a:extLst>
                </a:gridCol>
                <a:gridCol w="1147509">
                  <a:extLst>
                    <a:ext uri="{9D8B030D-6E8A-4147-A177-3AD203B41FA5}">
                      <a16:colId xmlns:a16="http://schemas.microsoft.com/office/drawing/2014/main" val="2610318220"/>
                    </a:ext>
                  </a:extLst>
                </a:gridCol>
                <a:gridCol w="1090293">
                  <a:extLst>
                    <a:ext uri="{9D8B030D-6E8A-4147-A177-3AD203B41FA5}">
                      <a16:colId xmlns:a16="http://schemas.microsoft.com/office/drawing/2014/main" val="9462558"/>
                    </a:ext>
                  </a:extLst>
                </a:gridCol>
                <a:gridCol w="1163230">
                  <a:extLst>
                    <a:ext uri="{9D8B030D-6E8A-4147-A177-3AD203B41FA5}">
                      <a16:colId xmlns:a16="http://schemas.microsoft.com/office/drawing/2014/main" val="1388083152"/>
                    </a:ext>
                  </a:extLst>
                </a:gridCol>
                <a:gridCol w="893849">
                  <a:extLst>
                    <a:ext uri="{9D8B030D-6E8A-4147-A177-3AD203B41FA5}">
                      <a16:colId xmlns:a16="http://schemas.microsoft.com/office/drawing/2014/main" val="2202249994"/>
                    </a:ext>
                  </a:extLst>
                </a:gridCol>
              </a:tblGrid>
              <a:tr h="412233"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Latin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English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French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Spanish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German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Dutch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Swedish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Portuguese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Icelandic</a:t>
                      </a:r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3797093843"/>
                  </a:ext>
                </a:extLst>
              </a:tr>
              <a:tr h="235196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200" b="0" i="0" u="none" strike="noStrike" noProof="1">
                        <a:solidFill>
                          <a:srgbClr val="202124"/>
                        </a:solidFill>
                        <a:effectLst/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1">
                          <a:solidFill>
                            <a:srgbClr val="202124"/>
                          </a:solidFill>
                          <a:effectLst/>
                          <a:latin typeface="Calibri"/>
                        </a:rPr>
                        <a:t>ūnus</a:t>
                      </a:r>
                      <a:endParaRPr lang="en-US" noProof="1"/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noProof="1">
                          <a:effectLst/>
                        </a:rPr>
                        <a:t>one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noProof="1">
                          <a:effectLst/>
                        </a:rPr>
                        <a:t>un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noProof="1">
                          <a:effectLst/>
                        </a:rPr>
                        <a:t>uno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noProof="1">
                          <a:effectLst/>
                        </a:rPr>
                        <a:t>ein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noProof="1">
                          <a:effectLst/>
                        </a:rPr>
                        <a:t>een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noProof="1">
                          <a:effectLst/>
                        </a:rPr>
                        <a:t>en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noProof="1">
                          <a:effectLst/>
                        </a:rPr>
                        <a:t>um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noProof="1">
                          <a:solidFill>
                            <a:srgbClr val="333333"/>
                          </a:solidFill>
                          <a:effectLst/>
                          <a:latin typeface="Calibri"/>
                        </a:rPr>
                        <a:t>einn</a:t>
                      </a:r>
                      <a:endParaRPr lang="en-US" noProof="1"/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3900571281"/>
                  </a:ext>
                </a:extLst>
              </a:tr>
              <a:tr h="412233"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duo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two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deux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dos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zwei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noProof="1">
                          <a:effectLst/>
                        </a:rPr>
                        <a:t>twe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100" b="1" i="0" u="none" strike="noStrike" noProof="1">
                          <a:solidFill>
                            <a:srgbClr val="666666"/>
                          </a:solidFill>
                          <a:effectLst/>
                          <a:latin typeface="Calibri"/>
                        </a:rPr>
                        <a:t>två</a:t>
                      </a:r>
                      <a:endParaRPr lang="en-US" noProof="1"/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dois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tveir</a:t>
                      </a:r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3263692712"/>
                  </a:ext>
                </a:extLst>
              </a:tr>
              <a:tr h="412233"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200" b="0" i="0" u="none" strike="noStrike" noProof="1">
                          <a:solidFill>
                            <a:srgbClr val="202124"/>
                          </a:solidFill>
                          <a:effectLst/>
                          <a:latin typeface="Calibri"/>
                        </a:rPr>
                        <a:t>trēs</a:t>
                      </a:r>
                      <a:endParaRPr lang="en-US" noProof="1"/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three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trois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tres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drei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drie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tre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três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100" b="0" i="0" u="none" strike="noStrike" noProof="1">
                          <a:solidFill>
                            <a:srgbClr val="333333"/>
                          </a:solidFill>
                          <a:effectLst/>
                        </a:rPr>
                        <a:t>þrír</a:t>
                      </a:r>
                      <a:endParaRPr lang="en-US" noProof="1"/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3436179560"/>
                  </a:ext>
                </a:extLst>
              </a:tr>
              <a:tr h="412233"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200" b="0" i="0" u="none" strike="noStrike" noProof="1">
                          <a:solidFill>
                            <a:srgbClr val="202124"/>
                          </a:solidFill>
                          <a:effectLst/>
                          <a:latin typeface="Calibri"/>
                        </a:rPr>
                        <a:t>quattuor</a:t>
                      </a:r>
                      <a:endParaRPr lang="en-US" noProof="1"/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four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quatre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cuatro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vier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vier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fyra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quatro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100" b="0" i="0" u="none" strike="noStrike" noProof="1">
                          <a:solidFill>
                            <a:srgbClr val="333333"/>
                          </a:solidFill>
                          <a:effectLst/>
                          <a:latin typeface="Calibri"/>
                        </a:rPr>
                        <a:t>fjórir</a:t>
                      </a:r>
                      <a:endParaRPr lang="en-US" noProof="1"/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4075519138"/>
                  </a:ext>
                </a:extLst>
              </a:tr>
              <a:tr h="412233"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200" b="0" i="0" u="none" strike="noStrike" noProof="1">
                          <a:solidFill>
                            <a:srgbClr val="202124"/>
                          </a:solidFill>
                          <a:effectLst/>
                          <a:latin typeface="Calibri"/>
                        </a:rPr>
                        <a:t>quīnque</a:t>
                      </a:r>
                      <a:endParaRPr lang="en-US" noProof="1"/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five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cinq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cinco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fünf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vijf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fem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cinco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fimm</a:t>
                      </a:r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3735654872"/>
                  </a:ext>
                </a:extLst>
              </a:tr>
              <a:tr h="412233"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200" b="0" i="0" u="none" strike="noStrike" noProof="1">
                          <a:solidFill>
                            <a:srgbClr val="202124"/>
                          </a:solidFill>
                          <a:effectLst/>
                          <a:latin typeface="Calibri"/>
                        </a:rPr>
                        <a:t>sex</a:t>
                      </a:r>
                      <a:endParaRPr lang="en-US" noProof="1"/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six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six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seis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sechs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ses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sex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seis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sex</a:t>
                      </a:r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99110772"/>
                  </a:ext>
                </a:extLst>
              </a:tr>
              <a:tr h="412233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200" b="0" i="0" u="none" strike="noStrike" noProof="1">
                        <a:solidFill>
                          <a:srgbClr val="202124"/>
                        </a:solidFill>
                        <a:effectLst/>
                        <a:latin typeface="Calibri"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s</a:t>
                      </a:r>
                      <a:r>
                        <a:rPr lang="en-US" sz="1200" b="0" i="0" u="none" strike="noStrike" noProof="1">
                          <a:effectLst/>
                          <a:latin typeface="Calibri"/>
                        </a:rPr>
                        <a:t>eptem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seven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sept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siete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sieben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zeven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sju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sete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100" b="0" i="0" u="none" strike="noStrike" noProof="1">
                          <a:solidFill>
                            <a:srgbClr val="333333"/>
                          </a:solidFill>
                          <a:effectLst/>
                          <a:latin typeface="Calibri"/>
                        </a:rPr>
                        <a:t>sjö</a:t>
                      </a:r>
                      <a:endParaRPr lang="en-US" noProof="1"/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3611402173"/>
                  </a:ext>
                </a:extLst>
              </a:tr>
              <a:tr h="412233"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200" b="0" i="0" u="none" strike="noStrike" noProof="1">
                          <a:solidFill>
                            <a:srgbClr val="202124"/>
                          </a:solidFill>
                          <a:effectLst/>
                          <a:latin typeface="Calibri"/>
                        </a:rPr>
                        <a:t>octō</a:t>
                      </a:r>
                      <a:endParaRPr lang="en-US" noProof="1"/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eight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huit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ocho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acht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acht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100" b="1" i="0" u="none" strike="noStrike" noProof="1">
                          <a:solidFill>
                            <a:srgbClr val="666666"/>
                          </a:solidFill>
                          <a:effectLst/>
                          <a:latin typeface="Calibri"/>
                        </a:rPr>
                        <a:t>åtta</a:t>
                      </a:r>
                      <a:endParaRPr lang="en-US" noProof="1"/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oito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100" b="0" i="0" u="none" strike="noStrike" noProof="1">
                          <a:solidFill>
                            <a:srgbClr val="333333"/>
                          </a:solidFill>
                          <a:effectLst/>
                          <a:latin typeface="Calibri"/>
                        </a:rPr>
                        <a:t>átta</a:t>
                      </a:r>
                      <a:endParaRPr lang="en-US" noProof="1"/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1505085176"/>
                  </a:ext>
                </a:extLst>
              </a:tr>
              <a:tr h="412233"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novem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nine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neuf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nueve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neun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nejen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nio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nove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100" b="0" i="0" u="none" strike="noStrike" noProof="1">
                          <a:solidFill>
                            <a:srgbClr val="333333"/>
                          </a:solidFill>
                          <a:effectLst/>
                          <a:latin typeface="Calibri"/>
                        </a:rPr>
                        <a:t>níu</a:t>
                      </a:r>
                      <a:endParaRPr lang="en-US" noProof="1"/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2891947306"/>
                  </a:ext>
                </a:extLst>
              </a:tr>
              <a:tr h="412233"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decem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ten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dix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diez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noProof="1">
                          <a:effectLst/>
                        </a:rPr>
                        <a:t>zehn </a:t>
                      </a:r>
                      <a:endParaRPr lang="en-US" sz="1200" b="0" i="0" noProof="1">
                        <a:effectLst/>
                      </a:endParaRP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tien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tio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algn="l" rtl="0" fontAlgn="base"/>
                      <a:r>
                        <a:rPr lang="en-US" sz="1200" b="0" i="0" noProof="1">
                          <a:effectLst/>
                        </a:rPr>
                        <a:t>dez</a:t>
                      </a:r>
                    </a:p>
                  </a:txBody>
                  <a:tcPr marL="36913" marR="36913" marT="18457" marB="18457"/>
                </a:tc>
                <a:tc>
                  <a:txBody>
                    <a:bodyPr/>
                    <a:lstStyle/>
                    <a:p>
                      <a:pPr fontAlgn="t"/>
                      <a:endParaRPr lang="en-US" sz="1200" noProof="1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100" b="0" i="0" u="none" strike="noStrike" noProof="1">
                          <a:solidFill>
                            <a:srgbClr val="333333"/>
                          </a:solidFill>
                          <a:effectLst/>
                          <a:latin typeface="Calibri"/>
                        </a:rPr>
                        <a:t>tíu</a:t>
                      </a:r>
                      <a:endParaRPr lang="en-US" noProof="1"/>
                    </a:p>
                  </a:txBody>
                  <a:tcPr marL="36913" marR="36913" marT="18457" marB="18457"/>
                </a:tc>
                <a:extLst>
                  <a:ext uri="{0D108BD9-81ED-4DB2-BD59-A6C34878D82A}">
                    <a16:rowId xmlns:a16="http://schemas.microsoft.com/office/drawing/2014/main" val="3774648104"/>
                  </a:ext>
                </a:extLst>
              </a:tr>
            </a:tbl>
          </a:graphicData>
        </a:graphic>
      </p:graphicFrame>
      <p:pic>
        <p:nvPicPr>
          <p:cNvPr id="4" name="Picture 3" descr="A blue and white logo&#10;&#10;AI-generated content may be incorrect.">
            <a:extLst>
              <a:ext uri="{FF2B5EF4-FFF2-40B4-BE49-F238E27FC236}">
                <a16:creationId xmlns:a16="http://schemas.microsoft.com/office/drawing/2014/main" id="{7151C3A8-FA0B-CF03-EBC4-3A8B3F597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6584" y="187613"/>
            <a:ext cx="6286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46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22FEFB-F3E3-4FC8-57C0-8772F5D9B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en-US" sz="5400" b="1">
                <a:ea typeface="Calibri Light"/>
                <a:cs typeface="Calibri Light"/>
              </a:rPr>
              <a:t>Time to race: Ready, steady, go...</a:t>
            </a:r>
            <a:endParaRPr lang="en-US" sz="5400" b="1"/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 descr="Numbers Free Stock Photo - Public Domain Pictures">
            <a:extLst>
              <a:ext uri="{FF2B5EF4-FFF2-40B4-BE49-F238E27FC236}">
                <a16:creationId xmlns:a16="http://schemas.microsoft.com/office/drawing/2014/main" id="{7B902F74-0383-D4E7-10AF-CCAF14AE0E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41" r="-1" b="-1"/>
          <a:stretch/>
        </p:blipFill>
        <p:spPr>
          <a:xfrm>
            <a:off x="503843" y="2228597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249C5-63FC-D504-75C3-DEA734655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420" y="1934018"/>
            <a:ext cx="7356201" cy="41148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indent="-514350">
              <a:buAutoNum type="arabicPeriod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Choose a language from the grid. Who can recite the numbers 1 to 10 the quickest?</a:t>
            </a:r>
          </a:p>
          <a:p>
            <a:pPr marL="514350" indent="-514350">
              <a:buAutoNum type="arabicPeriod"/>
            </a:pPr>
            <a:endParaRPr lang="en-US" sz="2000">
              <a:ea typeface="Calibri" panose="020F0502020204030204"/>
              <a:cs typeface="Calibri" panose="020F0502020204030204"/>
            </a:endParaRPr>
          </a:p>
          <a:p>
            <a:pPr marL="514350" indent="-514350">
              <a:buAutoNum type="arabicPeriod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Think of the language you are learning in school. Who can recite those numbers backwards the quickest?</a:t>
            </a:r>
          </a:p>
          <a:p>
            <a:pPr marL="514350" indent="-514350">
              <a:buAutoNum type="arabicPeriod"/>
            </a:pPr>
            <a:endParaRPr lang="en-US" sz="2000">
              <a:ea typeface="Calibri" panose="020F0502020204030204"/>
              <a:cs typeface="Calibri" panose="020F0502020204030204"/>
            </a:endParaRPr>
          </a:p>
          <a:p>
            <a:pPr marL="514350" indent="-514350">
              <a:buAutoNum type="arabicPeriod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Who here knows how to say 1 to 10 in another language? Teach it to your classmates. Who can say them accurately and the quickest?</a:t>
            </a:r>
          </a:p>
          <a:p>
            <a:pPr marL="514350" indent="-514350">
              <a:buAutoNum type="arabicPeriod"/>
            </a:pPr>
            <a:endParaRPr lang="en-US" sz="2000" noProof="1">
              <a:ea typeface="Calibri" panose="020F0502020204030204"/>
              <a:cs typeface="Calibri" panose="020F0502020204030204"/>
            </a:endParaRPr>
          </a:p>
          <a:p>
            <a:pPr marL="514350" indent="-514350">
              <a:buAutoNum type="arabicPeriod"/>
            </a:pPr>
            <a:r>
              <a:rPr lang="en-US" sz="2000" noProof="1">
                <a:ea typeface="Calibri" panose="020F0502020204030204"/>
                <a:cs typeface="Calibri" panose="020F0502020204030204"/>
              </a:rPr>
              <a:t>Choose a language and give your partner some arithmetic questions to solve quickly. (You'll have to ensure the number comes to between 1 and 10.) For example, what is neun – vier? (The answer is fünf.)</a:t>
            </a:r>
          </a:p>
          <a:p>
            <a:pPr marL="514350" indent="-514350">
              <a:buAutoNum type="arabicPeriod"/>
            </a:pPr>
            <a:endParaRPr lang="en-US" sz="1700">
              <a:ea typeface="Calibri" panose="020F0502020204030204"/>
              <a:cs typeface="Calibri" panose="020F0502020204030204"/>
            </a:endParaRPr>
          </a:p>
          <a:p>
            <a:pPr marL="514350" indent="-514350">
              <a:buAutoNum type="arabicPeriod"/>
            </a:pPr>
            <a:endParaRPr lang="en-US" sz="17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C1E15E34-D23A-194A-A025-F133BCA6D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6705" y="2885"/>
            <a:ext cx="6286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79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Objectives</vt:lpstr>
      <vt:lpstr>Let's go....it's question time!</vt:lpstr>
      <vt:lpstr>Take a look at this. What do you notice?  (It's bigger on your worksheet!)</vt:lpstr>
      <vt:lpstr>Let’s get thinking...</vt:lpstr>
      <vt:lpstr>How do we count?</vt:lpstr>
      <vt:lpstr>Counting many...</vt:lpstr>
      <vt:lpstr>And what about this? What do you notice? Which languages are the most and least similar? Why is this?</vt:lpstr>
      <vt:lpstr>Time to race: Ready, steady, go...</vt:lpstr>
      <vt:lpstr>WoLLoW would like to know...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51</cp:revision>
  <dcterms:created xsi:type="dcterms:W3CDTF">2023-06-29T14:39:54Z</dcterms:created>
  <dcterms:modified xsi:type="dcterms:W3CDTF">2026-04-23T07:39:02Z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8be7e27-37b0-4475-944b-149a85385b67_Enabled">
    <vt:lpwstr>true</vt:lpwstr>
  </property>
  <property fmtid="{D5CDD505-2E9C-101B-9397-08002B2CF9AE}" pid="3" name="MSIP_Label_98be7e27-37b0-4475-944b-149a85385b67_SetDate">
    <vt:lpwstr>2023-06-29T14:39:58Z</vt:lpwstr>
  </property>
  <property fmtid="{D5CDD505-2E9C-101B-9397-08002B2CF9AE}" pid="4" name="MSIP_Label_98be7e27-37b0-4475-944b-149a85385b67_Method">
    <vt:lpwstr>Standard</vt:lpwstr>
  </property>
  <property fmtid="{D5CDD505-2E9C-101B-9397-08002B2CF9AE}" pid="5" name="MSIP_Label_98be7e27-37b0-4475-944b-149a85385b67_Name">
    <vt:lpwstr>defa4170-0d19-0005-0004-bc88714345d2</vt:lpwstr>
  </property>
  <property fmtid="{D5CDD505-2E9C-101B-9397-08002B2CF9AE}" pid="6" name="MSIP_Label_98be7e27-37b0-4475-944b-149a85385b67_SiteId">
    <vt:lpwstr>ee9f1815-02c5-4408-9dab-2cb52c8e7fbd</vt:lpwstr>
  </property>
  <property fmtid="{D5CDD505-2E9C-101B-9397-08002B2CF9AE}" pid="7" name="MSIP_Label_98be7e27-37b0-4475-944b-149a85385b67_ActionId">
    <vt:lpwstr>ae011efa-ba21-401c-a35c-8acf6deba29f</vt:lpwstr>
  </property>
  <property fmtid="{D5CDD505-2E9C-101B-9397-08002B2CF9AE}" pid="8" name="MSIP_Label_98be7e27-37b0-4475-944b-149a85385b67_ContentBits">
    <vt:lpwstr>0</vt:lpwstr>
  </property>
</Properties>
</file>