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21"/>
  </p:notesMasterIdLst>
  <p:sldIdLst>
    <p:sldId id="276" r:id="rId3"/>
    <p:sldId id="268" r:id="rId4"/>
    <p:sldId id="259" r:id="rId5"/>
    <p:sldId id="260" r:id="rId6"/>
    <p:sldId id="269" r:id="rId7"/>
    <p:sldId id="270" r:id="rId8"/>
    <p:sldId id="265" r:id="rId9"/>
    <p:sldId id="271" r:id="rId10"/>
    <p:sldId id="258" r:id="rId11"/>
    <p:sldId id="261" r:id="rId12"/>
    <p:sldId id="262" r:id="rId13"/>
    <p:sldId id="273" r:id="rId14"/>
    <p:sldId id="263" r:id="rId15"/>
    <p:sldId id="267" r:id="rId16"/>
    <p:sldId id="264" r:id="rId17"/>
    <p:sldId id="274" r:id="rId18"/>
    <p:sldId id="275" r:id="rId19"/>
    <p:sldId id="25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5AFBF4-F578-6635-6B67-D119606B2EFD}" v="5" dt="2026-04-27T17:07:27.8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 Dean" userId="S::adean@norwich-school.org.uk::eb0bf335-6c13-47ca-b9be-6b7c7be3c862" providerId="AD" clId="Web-{3AA0B5D2-3AEA-E2B8-E59A-AFF026D71444}"/>
    <pc:docChg chg="addSld delSld modSld">
      <pc:chgData name="AS Dean" userId="S::adean@norwich-school.org.uk::eb0bf335-6c13-47ca-b9be-6b7c7be3c862" providerId="AD" clId="Web-{3AA0B5D2-3AEA-E2B8-E59A-AFF026D71444}" dt="2026-04-23T12:03:40.886" v="20"/>
      <pc:docMkLst>
        <pc:docMk/>
      </pc:docMkLst>
      <pc:sldChg chg="modSp add">
        <pc:chgData name="AS Dean" userId="S::adean@norwich-school.org.uk::eb0bf335-6c13-47ca-b9be-6b7c7be3c862" providerId="AD" clId="Web-{3AA0B5D2-3AEA-E2B8-E59A-AFF026D71444}" dt="2026-04-23T12:03:35.886" v="19" actId="1076"/>
        <pc:sldMkLst>
          <pc:docMk/>
          <pc:sldMk cId="3977958902" sldId="276"/>
        </pc:sldMkLst>
        <pc:spChg chg="mod">
          <ac:chgData name="AS Dean" userId="S::adean@norwich-school.org.uk::eb0bf335-6c13-47ca-b9be-6b7c7be3c862" providerId="AD" clId="Web-{3AA0B5D2-3AEA-E2B8-E59A-AFF026D71444}" dt="2026-04-23T12:03:35.886" v="19" actId="1076"/>
          <ac:spMkLst>
            <pc:docMk/>
            <pc:sldMk cId="3977958902" sldId="276"/>
            <ac:spMk id="8" creationId="{26A397A9-7E9C-6D41-D472-104B2FEAA606}"/>
          </ac:spMkLst>
        </pc:spChg>
      </pc:sldChg>
    </pc:docChg>
  </pc:docChgLst>
  <pc:docChgLst>
    <pc:chgData name="AS Dean" userId="S::adean@norwich-school.org.uk::eb0bf335-6c13-47ca-b9be-6b7c7be3c862" providerId="AD" clId="Web-{3B5AFBF4-F578-6635-6B67-D119606B2EFD}"/>
    <pc:docChg chg="modSld">
      <pc:chgData name="AS Dean" userId="S::adean@norwich-school.org.uk::eb0bf335-6c13-47ca-b9be-6b7c7be3c862" providerId="AD" clId="Web-{3B5AFBF4-F578-6635-6B67-D119606B2EFD}" dt="2026-04-27T17:07:27.801" v="4" actId="20577"/>
      <pc:docMkLst>
        <pc:docMk/>
      </pc:docMkLst>
      <pc:sldChg chg="modSp">
        <pc:chgData name="AS Dean" userId="S::adean@norwich-school.org.uk::eb0bf335-6c13-47ca-b9be-6b7c7be3c862" providerId="AD" clId="Web-{3B5AFBF4-F578-6635-6B67-D119606B2EFD}" dt="2026-04-27T17:07:27.801" v="4" actId="20577"/>
        <pc:sldMkLst>
          <pc:docMk/>
          <pc:sldMk cId="559125185" sldId="259"/>
        </pc:sldMkLst>
        <pc:spChg chg="mod">
          <ac:chgData name="AS Dean" userId="S::adean@norwich-school.org.uk::eb0bf335-6c13-47ca-b9be-6b7c7be3c862" providerId="AD" clId="Web-{3B5AFBF4-F578-6635-6B67-D119606B2EFD}" dt="2026-04-27T17:07:27.801" v="4" actId="20577"/>
          <ac:spMkLst>
            <pc:docMk/>
            <pc:sldMk cId="559125185" sldId="259"/>
            <ac:spMk id="2" creationId="{9DA242BB-B5F3-4D9F-947A-0FCDDDD3F511}"/>
          </ac:spMkLst>
        </pc:spChg>
      </pc:sldChg>
      <pc:sldChg chg="delSp modSp">
        <pc:chgData name="AS Dean" userId="S::adean@norwich-school.org.uk::eb0bf335-6c13-47ca-b9be-6b7c7be3c862" providerId="AD" clId="Web-{3B5AFBF4-F578-6635-6B67-D119606B2EFD}" dt="2026-04-27T17:07:11.425" v="2" actId="14100"/>
        <pc:sldMkLst>
          <pc:docMk/>
          <pc:sldMk cId="4009653527" sldId="268"/>
        </pc:sldMkLst>
        <pc:picChg chg="del">
          <ac:chgData name="AS Dean" userId="S::adean@norwich-school.org.uk::eb0bf335-6c13-47ca-b9be-6b7c7be3c862" providerId="AD" clId="Web-{3B5AFBF4-F578-6635-6B67-D119606B2EFD}" dt="2026-04-27T17:07:06.441" v="0"/>
          <ac:picMkLst>
            <pc:docMk/>
            <pc:sldMk cId="4009653527" sldId="268"/>
            <ac:picMk id="4" creationId="{6FFE1AC4-3EAF-4EF2-AA07-93192BF15883}"/>
          </ac:picMkLst>
        </pc:picChg>
        <pc:picChg chg="mod">
          <ac:chgData name="AS Dean" userId="S::adean@norwich-school.org.uk::eb0bf335-6c13-47ca-b9be-6b7c7be3c862" providerId="AD" clId="Web-{3B5AFBF4-F578-6635-6B67-D119606B2EFD}" dt="2026-04-27T17:07:11.425" v="2" actId="14100"/>
          <ac:picMkLst>
            <pc:docMk/>
            <pc:sldMk cId="4009653527" sldId="268"/>
            <ac:picMk id="6" creationId="{2157546D-7D83-0FEA-E23B-66C1729B51E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D6FC3-4CE5-4480-952A-3B8D26EDEFF5}" type="datetimeFigureOut">
              <a:t>4/27/2026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46E53-D6B1-4497-AE37-B1498E500AF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23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BCDF1-494C-4951-99CC-E97E0AA9D29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65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16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755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663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77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580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0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259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873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874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1983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11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E7B31-5700-4635-9DAC-3B8317F67709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EB5CE-35AC-46CB-8AD3-9625BC3D5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31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nnoko_River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%22Political_South_America%22_CIA_World_Factbook.sv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he_Lion_King_(2019_film)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creativecommons.org/licenses/by-sa/3.0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omboyforlife.wordpress.com/2015/08/20/travel-is-a-far-fetched-dream/" TargetMode="Externa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25171569@N02/44472367965/in/pool-rainbow_of_nature_3_yellow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White_box_28x52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lag_of_Germany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think0.deviantart.com/art/Greece-Grungy-Flag-109368859" TargetMode="Externa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6A397A9-7E9C-6D41-D472-104B2FEAA606}"/>
              </a:ext>
            </a:extLst>
          </p:cNvPr>
          <p:cNvSpPr txBox="1"/>
          <p:nvPr/>
        </p:nvSpPr>
        <p:spPr>
          <a:xfrm>
            <a:off x="2251306" y="2612432"/>
            <a:ext cx="557676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ea typeface="Calibri"/>
                <a:cs typeface="Calibri"/>
              </a:rPr>
              <a:t>Welcome to </a:t>
            </a:r>
            <a:r>
              <a:rPr lang="en-US" sz="4000" b="1" dirty="0" err="1">
                <a:ea typeface="Calibri"/>
                <a:cs typeface="Calibri"/>
              </a:rPr>
              <a:t>WoLLoW</a:t>
            </a:r>
          </a:p>
        </p:txBody>
      </p:sp>
    </p:spTree>
    <p:extLst>
      <p:ext uri="{BB962C8B-B14F-4D97-AF65-F5344CB8AC3E}">
        <p14:creationId xmlns:p14="http://schemas.microsoft.com/office/powerpoint/2010/main" val="3977958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CEBA5-71FB-469F-B763-349894B0A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err="1"/>
              <a:t>Flod</a:t>
            </a:r>
            <a:endParaRPr lang="en-US" sz="4000" b="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586A64-63E0-4A22-BEBF-68B71F60BBDB}"/>
              </a:ext>
            </a:extLst>
          </p:cNvPr>
          <p:cNvSpPr txBox="1"/>
          <p:nvPr/>
        </p:nvSpPr>
        <p:spPr>
          <a:xfrm>
            <a:off x="357203" y="2342795"/>
            <a:ext cx="5095090" cy="4364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/>
              <a:t>Does </a:t>
            </a:r>
            <a:r>
              <a:rPr lang="en-US" sz="2800" i="1"/>
              <a:t>Flod</a:t>
            </a:r>
            <a:r>
              <a:rPr lang="en-US" sz="2800"/>
              <a:t> remind you of any English words? 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/>
              <a:t>Why is the Danish and Swedish for 'river' the same?</a:t>
            </a:r>
            <a:endParaRPr lang="en-US" sz="2800">
              <a:cs typeface="Calibri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/>
              <a:t>Do you know how language from Denmark influenced English?</a:t>
            </a:r>
            <a:endParaRPr lang="en-US" sz="280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/>
              <a:t>Arabic and Greek use a different alphabet. Chinese uses characters. Can you think of other languages that use different scripts?</a:t>
            </a:r>
            <a:endParaRPr lang="en-US" sz="2000">
              <a:cs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grass, water, nature, outdoor&#10;&#10;Description automatically generated">
            <a:extLst>
              <a:ext uri="{FF2B5EF4-FFF2-40B4-BE49-F238E27FC236}">
                <a16:creationId xmlns:a16="http://schemas.microsoft.com/office/drawing/2014/main" id="{0EFB51EB-8806-4286-9709-DA0E840C73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2254" r="9402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pic>
        <p:nvPicPr>
          <p:cNvPr id="10" name="Picture 9" descr="A blue hippo with text&#10;&#10;Description automatically generated">
            <a:extLst>
              <a:ext uri="{FF2B5EF4-FFF2-40B4-BE49-F238E27FC236}">
                <a16:creationId xmlns:a16="http://schemas.microsoft.com/office/drawing/2014/main" id="{DFAC5BBA-6ED2-4589-7386-67290235E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69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EC8ACA-7EF5-4596-B6CB-BADA2466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 b="1"/>
              <a:t>Río</a:t>
            </a:r>
            <a:endParaRPr lang="en-GB" sz="5400" b="1"/>
          </a:p>
        </p:txBody>
      </p:sp>
      <p:sp>
        <p:nvSpPr>
          <p:cNvPr id="4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48B9528-5F3E-4974-BD72-68A59C60C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GB" sz="2200" b="1" i="0">
                <a:effectLst/>
              </a:rPr>
              <a:t>Argentina, Chile, Colombia, Costa Rica, Cuba, Guatemala, Mexico, Nicaragua, Paraguay, Peru, Spain, Uruguay, and Venezuela.</a:t>
            </a:r>
          </a:p>
          <a:p>
            <a:pPr marL="0" indent="0">
              <a:buNone/>
            </a:pPr>
            <a:endParaRPr lang="en-GB" sz="2200" b="1">
              <a:cs typeface="Calibri"/>
            </a:endParaRPr>
          </a:p>
          <a:p>
            <a:r>
              <a:rPr lang="en-GB" sz="2200"/>
              <a:t>What language links these countries?</a:t>
            </a:r>
            <a:endParaRPr lang="en-GB" sz="2200">
              <a:cs typeface="Calibri"/>
            </a:endParaRPr>
          </a:p>
          <a:p>
            <a:r>
              <a:rPr lang="en-GB" sz="2200"/>
              <a:t>Where are most of them located on a map?</a:t>
            </a:r>
            <a:endParaRPr lang="en-GB" sz="2200">
              <a:cs typeface="Calibri"/>
            </a:endParaRPr>
          </a:p>
          <a:p>
            <a:r>
              <a:rPr lang="en-GB" sz="2200"/>
              <a:t>Why is Brazil different?</a:t>
            </a:r>
            <a:endParaRPr lang="en-GB" sz="2200">
              <a:cs typeface="Calibri" panose="020F0502020204030204"/>
            </a:endParaRPr>
          </a:p>
          <a:p>
            <a:r>
              <a:rPr lang="en-GB" sz="2200">
                <a:cs typeface="Calibri" panose="020F0502020204030204"/>
              </a:rPr>
              <a:t>Have you heard of Rio de Janeiro?</a:t>
            </a:r>
          </a:p>
          <a:p>
            <a:pPr marL="0" indent="0">
              <a:buNone/>
            </a:pPr>
            <a:endParaRPr lang="en-GB" sz="2200">
              <a:cs typeface="Calibri" panose="020F0502020204030204"/>
            </a:endParaRPr>
          </a:p>
        </p:txBody>
      </p:sp>
      <p:pic>
        <p:nvPicPr>
          <p:cNvPr id="3" name="Picture 3" descr="Map&#10;&#10;Description automatically generated">
            <a:extLst>
              <a:ext uri="{FF2B5EF4-FFF2-40B4-BE49-F238E27FC236}">
                <a16:creationId xmlns:a16="http://schemas.microsoft.com/office/drawing/2014/main" id="{DC51CDE2-1C92-4E74-B3B3-4D63F0624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15925" y="640080"/>
            <a:ext cx="4225213" cy="5577840"/>
          </a:xfrm>
          <a:prstGeom prst="rect">
            <a:avLst/>
          </a:prstGeom>
        </p:spPr>
      </p:pic>
      <p:pic>
        <p:nvPicPr>
          <p:cNvPr id="7" name="Picture 6" descr="A blue hippo with text&#10;&#10;Description automatically generated">
            <a:extLst>
              <a:ext uri="{FF2B5EF4-FFF2-40B4-BE49-F238E27FC236}">
                <a16:creationId xmlns:a16="http://schemas.microsoft.com/office/drawing/2014/main" id="{E6F63C04-C3EC-CB7D-2801-B6B0AC2A1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634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000" b="1"/>
              <a:t>Meso</a:t>
            </a:r>
            <a:r>
              <a:rPr lang="en-GB" sz="3000" b="1">
                <a:solidFill>
                  <a:srgbClr val="FF0000"/>
                </a:solidFill>
              </a:rPr>
              <a:t>potam</a:t>
            </a:r>
            <a:r>
              <a:rPr lang="en-GB" sz="3000" b="1"/>
              <a:t>ia: the land between two rivers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08212" y="1411904"/>
            <a:ext cx="5313176" cy="1297016"/>
          </a:xfrm>
        </p:spPr>
        <p:txBody>
          <a:bodyPr>
            <a:normAutofit fontScale="92500" lnSpcReduction="10000"/>
          </a:bodyPr>
          <a:lstStyle/>
          <a:p>
            <a:r>
              <a:rPr lang="en-GB" sz="2000"/>
              <a:t>What is the Fertile Crescent?</a:t>
            </a:r>
            <a:endParaRPr lang="en-GB" sz="2000">
              <a:cs typeface="Calibri"/>
            </a:endParaRPr>
          </a:p>
          <a:p>
            <a:r>
              <a:rPr lang="en-GB" sz="2000"/>
              <a:t>Why did it matter?</a:t>
            </a:r>
            <a:endParaRPr lang="en-GB" sz="2000">
              <a:cs typeface="Calibri"/>
            </a:endParaRPr>
          </a:p>
          <a:p>
            <a:r>
              <a:rPr lang="en-GB" sz="2000"/>
              <a:t>Which modern countries are in the Fertile Crescent?</a:t>
            </a:r>
            <a:endParaRPr lang="en-GB" sz="2000">
              <a:cs typeface="Calibri"/>
            </a:endParaRPr>
          </a:p>
          <a:p>
            <a:endParaRPr lang="en-GB" sz="160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216" y="2831461"/>
            <a:ext cx="5313168" cy="3498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6240307" y="1357826"/>
            <a:ext cx="5225696" cy="1296144"/>
          </a:xfrm>
        </p:spPr>
        <p:txBody>
          <a:bodyPr vert="horz" lIns="91440" tIns="45720" rIns="91440" bIns="45720" rtlCol="0" anchor="b">
            <a:noAutofit/>
          </a:bodyPr>
          <a:lstStyle/>
          <a:p>
            <a:endParaRPr lang="en-GB" sz="1800"/>
          </a:p>
          <a:p>
            <a:r>
              <a:rPr lang="en-GB" sz="2000"/>
              <a:t>What is the capital of Iraq?</a:t>
            </a:r>
            <a:endParaRPr lang="en-GB" sz="2000">
              <a:cs typeface="Calibri"/>
            </a:endParaRPr>
          </a:p>
          <a:p>
            <a:r>
              <a:rPr lang="en-GB" sz="2000"/>
              <a:t>Which other countries border Iraq today?</a:t>
            </a:r>
            <a:endParaRPr lang="en-GB" sz="2000">
              <a:cs typeface="Calibri"/>
            </a:endParaRPr>
          </a:p>
          <a:p>
            <a:r>
              <a:rPr lang="en-GB" sz="2000"/>
              <a:t>In Arabic the area is called Al-Jazirah – ‘the island’</a:t>
            </a:r>
            <a:endParaRPr lang="en-GB" sz="2000">
              <a:cs typeface="Calibri"/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8008" y="2835007"/>
            <a:ext cx="5270307" cy="345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08AD0D14-C26B-5C1D-F19B-FC084CE67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41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1292A0-C43C-4B8F-9A3A-89D653034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en-US" sz="3600" b="1"/>
              <a:t>Hippos and Lions</a:t>
            </a:r>
            <a:endParaRPr lang="en-GB" sz="36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6A2F4-E9B0-45D9-9D86-1DD59268F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2400"/>
              <a:t>In which continent do hippos live?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/>
              <a:t>How many languages do you think are spoken on that continent?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r>
              <a:rPr lang="en-US" sz="2400"/>
              <a:t>Swahili is one of the most spoken languages in this continent. You may know some Swahili: </a:t>
            </a:r>
            <a:r>
              <a:rPr lang="en-US" sz="2400" i="1"/>
              <a:t>Hakuna Matata</a:t>
            </a:r>
            <a:r>
              <a:rPr lang="en-US" sz="2400"/>
              <a:t> and </a:t>
            </a:r>
            <a:r>
              <a:rPr lang="en-US" sz="2400" i="1"/>
              <a:t>Simba</a:t>
            </a:r>
            <a:r>
              <a:rPr lang="en-US" sz="2400"/>
              <a:t>. What do these words mean?</a:t>
            </a:r>
            <a:endParaRPr lang="en-GB" sz="24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nature, sunset, sun&#10;&#10;Description automatically generated">
            <a:extLst>
              <a:ext uri="{FF2B5EF4-FFF2-40B4-BE49-F238E27FC236}">
                <a16:creationId xmlns:a16="http://schemas.microsoft.com/office/drawing/2014/main" id="{7A964F3F-70A7-49AD-9E2F-7BF12F1F7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15787" y="901032"/>
            <a:ext cx="3452663" cy="511622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9189F57-0B14-491F-BB85-D196853E11AA}"/>
              </a:ext>
            </a:extLst>
          </p:cNvPr>
          <p:cNvSpPr txBox="1"/>
          <p:nvPr/>
        </p:nvSpPr>
        <p:spPr>
          <a:xfrm>
            <a:off x="8461408" y="5817197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en.wikipedia.org/wiki/The_Lion_King_(2019_film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  <p:pic>
        <p:nvPicPr>
          <p:cNvPr id="8" name="Picture 7" descr="A blue hippo with text&#10;&#10;Description automatically generated">
            <a:extLst>
              <a:ext uri="{FF2B5EF4-FFF2-40B4-BE49-F238E27FC236}">
                <a16:creationId xmlns:a16="http://schemas.microsoft.com/office/drawing/2014/main" id="{8963BC31-0404-C3A2-986D-81AFD2CD1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30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C79D19B0-DB20-4DDF-B023-9C9013271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82280" y="461399"/>
            <a:ext cx="9920782" cy="5936789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3D0F67C-5E8D-4784-861A-B8066DB5CA5C}"/>
              </a:ext>
            </a:extLst>
          </p:cNvPr>
          <p:cNvSpPr/>
          <p:nvPr/>
        </p:nvSpPr>
        <p:spPr>
          <a:xfrm>
            <a:off x="3045541" y="3758379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León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6F8876-AFDD-4659-B8F8-5D3D1C48EC9D}"/>
              </a:ext>
            </a:extLst>
          </p:cNvPr>
          <p:cNvSpPr/>
          <p:nvPr/>
        </p:nvSpPr>
        <p:spPr>
          <a:xfrm>
            <a:off x="8908024" y="2996378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latin typeface="Calibri"/>
                <a:cs typeface="Calibri"/>
              </a:rPr>
              <a:t>Shīzi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F94344-DEAB-4B11-B12C-4A7298F73DF7}"/>
              </a:ext>
            </a:extLst>
          </p:cNvPr>
          <p:cNvSpPr/>
          <p:nvPr/>
        </p:nvSpPr>
        <p:spPr>
          <a:xfrm>
            <a:off x="6400798" y="4200829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Simba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24D8F6-B0EC-402B-A0F0-5A1F8D94B645}"/>
              </a:ext>
            </a:extLst>
          </p:cNvPr>
          <p:cNvSpPr/>
          <p:nvPr/>
        </p:nvSpPr>
        <p:spPr>
          <a:xfrm>
            <a:off x="2283540" y="2418733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Lion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F62EDD-3C5D-4545-B74F-FE4959114FA7}"/>
              </a:ext>
            </a:extLst>
          </p:cNvPr>
          <p:cNvSpPr/>
          <p:nvPr/>
        </p:nvSpPr>
        <p:spPr>
          <a:xfrm>
            <a:off x="9362766" y="4717023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Lion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F5432E-8AF4-4C21-BA9C-E059092EEB4B}"/>
              </a:ext>
            </a:extLst>
          </p:cNvPr>
          <p:cNvSpPr/>
          <p:nvPr/>
        </p:nvSpPr>
        <p:spPr>
          <a:xfrm>
            <a:off x="6093540" y="2123766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Lion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D6D9DA-09E5-4955-9BBC-929FABB08CD4}"/>
              </a:ext>
            </a:extLst>
          </p:cNvPr>
          <p:cNvSpPr/>
          <p:nvPr/>
        </p:nvSpPr>
        <p:spPr>
          <a:xfrm>
            <a:off x="7617540" y="3279056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Sinh</a:t>
            </a: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9BA1F6-381D-4B87-934D-37DD79650F3C}"/>
              </a:ext>
            </a:extLst>
          </p:cNvPr>
          <p:cNvSpPr/>
          <p:nvPr/>
        </p:nvSpPr>
        <p:spPr>
          <a:xfrm>
            <a:off x="5638798" y="2566217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Löwe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89DF58-DED7-4603-86A0-91A0BF39940E}"/>
              </a:ext>
            </a:extLst>
          </p:cNvPr>
          <p:cNvSpPr/>
          <p:nvPr/>
        </p:nvSpPr>
        <p:spPr>
          <a:xfrm>
            <a:off x="5946056" y="1533829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Løve</a:t>
            </a: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7BA65F-6B1B-4D63-B1E5-D67ED8AEF32D}"/>
              </a:ext>
            </a:extLst>
          </p:cNvPr>
          <p:cNvSpPr/>
          <p:nvPr/>
        </p:nvSpPr>
        <p:spPr>
          <a:xfrm>
            <a:off x="4077927" y="4336023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Leão</a:t>
            </a: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BB621A-9686-491A-860A-64E8E1F0B43C}"/>
              </a:ext>
            </a:extLst>
          </p:cNvPr>
          <p:cNvSpPr/>
          <p:nvPr/>
        </p:nvSpPr>
        <p:spPr>
          <a:xfrm>
            <a:off x="8072282" y="1644443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Lev</a:t>
            </a: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63901E-4B12-4B38-8F0D-D4C2501A24D9}"/>
              </a:ext>
            </a:extLst>
          </p:cNvPr>
          <p:cNvSpPr/>
          <p:nvPr/>
        </p:nvSpPr>
        <p:spPr>
          <a:xfrm>
            <a:off x="6228733" y="2996377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Leone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3C49A8-6FA5-4144-8177-054E6B311095}"/>
              </a:ext>
            </a:extLst>
          </p:cNvPr>
          <p:cNvSpPr/>
          <p:nvPr/>
        </p:nvSpPr>
        <p:spPr>
          <a:xfrm>
            <a:off x="4237700" y="734958"/>
            <a:ext cx="909483" cy="57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cs typeface="Calibri"/>
              </a:rPr>
              <a:t>Løveq</a:t>
            </a:r>
            <a:endParaRPr lang="en-US" err="1"/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942EFE89-FDB2-ACA3-4587-F577A4614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89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2812A6-9675-4CB0-B89A-C89C9AAA3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407" y="1066918"/>
            <a:ext cx="10066122" cy="1066337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en-US" sz="1200"/>
            </a:br>
            <a:br>
              <a:rPr lang="en-US" sz="1200"/>
            </a:br>
            <a:br>
              <a:rPr lang="en-US" sz="4000"/>
            </a:br>
            <a:br>
              <a:rPr lang="en-GB" sz="1200"/>
            </a:br>
            <a:br>
              <a:rPr lang="en-US" sz="1200"/>
            </a:br>
            <a:br>
              <a:rPr lang="en-GB" sz="1200"/>
            </a:br>
            <a:endParaRPr lang="en-GB" sz="12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water, outdoor, hippo, mammal&#10;&#10;Description automatically generated">
            <a:extLst>
              <a:ext uri="{FF2B5EF4-FFF2-40B4-BE49-F238E27FC236}">
                <a16:creationId xmlns:a16="http://schemas.microsoft.com/office/drawing/2014/main" id="{28FE3E8B-B53A-4ECB-8929-048770534A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" b="3846"/>
          <a:stretch/>
        </p:blipFill>
        <p:spPr>
          <a:xfrm>
            <a:off x="7760947" y="2779223"/>
            <a:ext cx="3232988" cy="2989115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B6224A-CCC8-4190-953C-1FD1775189F0}"/>
              </a:ext>
            </a:extLst>
          </p:cNvPr>
          <p:cNvSpPr txBox="1"/>
          <p:nvPr/>
        </p:nvSpPr>
        <p:spPr>
          <a:xfrm>
            <a:off x="425888" y="432199"/>
            <a:ext cx="10953134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500" b="1" err="1"/>
              <a:t>WoLLoW</a:t>
            </a:r>
            <a:r>
              <a:rPr lang="en-US" sz="3500" b="1"/>
              <a:t> the </a:t>
            </a:r>
            <a:r>
              <a:rPr lang="en-US" sz="3500" b="1" err="1"/>
              <a:t>HiPPo</a:t>
            </a:r>
            <a:r>
              <a:rPr lang="en-US" sz="3500" b="1"/>
              <a:t> will take you on a journey around the world to explore languages.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9AE5F5A-5EC3-47B1-A36A-8D1DD98198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954188"/>
              </p:ext>
            </p:extLst>
          </p:nvPr>
        </p:nvGraphicFramePr>
        <p:xfrm>
          <a:off x="699662" y="2977136"/>
          <a:ext cx="6607336" cy="2716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834">
                  <a:extLst>
                    <a:ext uri="{9D8B030D-6E8A-4147-A177-3AD203B41FA5}">
                      <a16:colId xmlns:a16="http://schemas.microsoft.com/office/drawing/2014/main" val="740845038"/>
                    </a:ext>
                  </a:extLst>
                </a:gridCol>
                <a:gridCol w="1651834">
                  <a:extLst>
                    <a:ext uri="{9D8B030D-6E8A-4147-A177-3AD203B41FA5}">
                      <a16:colId xmlns:a16="http://schemas.microsoft.com/office/drawing/2014/main" val="3322319138"/>
                    </a:ext>
                  </a:extLst>
                </a:gridCol>
                <a:gridCol w="1651834">
                  <a:extLst>
                    <a:ext uri="{9D8B030D-6E8A-4147-A177-3AD203B41FA5}">
                      <a16:colId xmlns:a16="http://schemas.microsoft.com/office/drawing/2014/main" val="2530855247"/>
                    </a:ext>
                  </a:extLst>
                </a:gridCol>
                <a:gridCol w="1651834">
                  <a:extLst>
                    <a:ext uri="{9D8B030D-6E8A-4147-A177-3AD203B41FA5}">
                      <a16:colId xmlns:a16="http://schemas.microsoft.com/office/drawing/2014/main" val="820176660"/>
                    </a:ext>
                  </a:extLst>
                </a:gridCol>
              </a:tblGrid>
              <a:tr h="1060076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Games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Play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Puzzles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Code-breaking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834317"/>
                  </a:ext>
                </a:extLst>
              </a:tr>
              <a:tr h="1060076">
                <a:tc>
                  <a:txBody>
                    <a:bodyPr/>
                    <a:lstStyle/>
                    <a:p>
                      <a:r>
                        <a:rPr lang="en-US" sz="2400" b="1"/>
                        <a:t>Patterns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/>
                        <a:t>Similarities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/>
                        <a:t>Differences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/>
                        <a:t>Changes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745590"/>
                  </a:ext>
                </a:extLst>
              </a:tr>
              <a:tr h="596294">
                <a:tc>
                  <a:txBody>
                    <a:bodyPr/>
                    <a:lstStyle/>
                    <a:p>
                      <a:r>
                        <a:rPr lang="en-US" sz="2400" b="1"/>
                        <a:t>Oddities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/>
                        <a:t>Theft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/>
                        <a:t>Clues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/>
                        <a:t>Fun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290846"/>
                  </a:ext>
                </a:extLst>
              </a:tr>
            </a:tbl>
          </a:graphicData>
        </a:graphic>
      </p:graphicFrame>
      <p:pic>
        <p:nvPicPr>
          <p:cNvPr id="7" name="Picture 6" descr="A blue hippo with text&#10;&#10;Description automatically generated">
            <a:extLst>
              <a:ext uri="{FF2B5EF4-FFF2-40B4-BE49-F238E27FC236}">
                <a16:creationId xmlns:a16="http://schemas.microsoft.com/office/drawing/2014/main" id="{E43F8459-CC68-8233-FE01-A6B166800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896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3D033-1E05-4020-85D1-730AC787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b="1">
                <a:cs typeface="Calibri Light"/>
              </a:rPr>
              <a:t>Why learn </a:t>
            </a:r>
            <a:r>
              <a:rPr lang="en-US" sz="5400" b="1" err="1">
                <a:cs typeface="Calibri Light"/>
              </a:rPr>
              <a:t>WoLLoW</a:t>
            </a:r>
            <a:r>
              <a:rPr lang="en-US" sz="5400" b="1">
                <a:cs typeface="Calibri Light"/>
              </a:rPr>
              <a:t>?</a:t>
            </a:r>
            <a:endParaRPr lang="en-US" sz="5400" b="1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9DC30-D270-43A3-8CF7-83DE19548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23262"/>
            <a:ext cx="6864579" cy="411917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200">
                <a:cs typeface="Calibri"/>
              </a:rPr>
              <a:t>The four main ideas behind the </a:t>
            </a:r>
            <a:r>
              <a:rPr lang="en-US" sz="2200" err="1">
                <a:cs typeface="Calibri"/>
              </a:rPr>
              <a:t>WoLLoW</a:t>
            </a:r>
            <a:r>
              <a:rPr lang="en-US" sz="2200">
                <a:cs typeface="Calibri"/>
              </a:rPr>
              <a:t> course are </a:t>
            </a:r>
            <a:r>
              <a:rPr lang="en-US" sz="2200" b="1" i="1">
                <a:cs typeface="Calibri"/>
              </a:rPr>
              <a:t>diversity, communication, curiosity</a:t>
            </a:r>
            <a:r>
              <a:rPr lang="en-US" sz="2200" b="1">
                <a:cs typeface="Calibri"/>
              </a:rPr>
              <a:t>, </a:t>
            </a:r>
            <a:r>
              <a:rPr lang="en-US" sz="2200">
                <a:cs typeface="Calibri"/>
              </a:rPr>
              <a:t>and </a:t>
            </a:r>
            <a:r>
              <a:rPr lang="en-US" sz="2200" b="1" i="1">
                <a:cs typeface="Calibri"/>
              </a:rPr>
              <a:t>connection</a:t>
            </a:r>
            <a:r>
              <a:rPr lang="en-US" sz="2200">
                <a:cs typeface="Calibri"/>
              </a:rPr>
              <a:t>. </a:t>
            </a:r>
          </a:p>
          <a:p>
            <a:endParaRPr lang="en-US" sz="2200">
              <a:cs typeface="Calibri"/>
            </a:endParaRPr>
          </a:p>
          <a:p>
            <a:r>
              <a:rPr lang="en-US" sz="2200">
                <a:cs typeface="Calibri"/>
              </a:rPr>
              <a:t>What do you think these words mean?</a:t>
            </a:r>
          </a:p>
          <a:p>
            <a:endParaRPr lang="en-US" sz="2200">
              <a:cs typeface="Calibri"/>
            </a:endParaRPr>
          </a:p>
          <a:p>
            <a:r>
              <a:rPr lang="en-US" sz="2200">
                <a:cs typeface="Calibri"/>
              </a:rPr>
              <a:t>What is the connection between these four ideas and languages?</a:t>
            </a:r>
            <a:endParaRPr lang="en-US"/>
          </a:p>
          <a:p>
            <a:endParaRPr lang="en-US" sz="2200">
              <a:cs typeface="Calibri"/>
            </a:endParaRPr>
          </a:p>
          <a:p>
            <a:r>
              <a:rPr lang="en-US" sz="2200">
                <a:cs typeface="Calibri"/>
              </a:rPr>
              <a:t>How will </a:t>
            </a:r>
            <a:r>
              <a:rPr lang="en-US" sz="2200" err="1">
                <a:cs typeface="Calibri"/>
              </a:rPr>
              <a:t>WoLLoW</a:t>
            </a:r>
            <a:r>
              <a:rPr lang="en-US" sz="2200">
                <a:cs typeface="Calibri"/>
              </a:rPr>
              <a:t> help you improve your language and communication skills?</a:t>
            </a:r>
          </a:p>
          <a:p>
            <a:endParaRPr lang="en-US" sz="2200">
              <a:cs typeface="Calibri"/>
            </a:endParaRPr>
          </a:p>
          <a:p>
            <a:r>
              <a:rPr lang="en-US" sz="2200">
                <a:cs typeface="Calibri"/>
              </a:rPr>
              <a:t>How will </a:t>
            </a:r>
            <a:r>
              <a:rPr lang="en-US" sz="2200" err="1">
                <a:cs typeface="Calibri"/>
              </a:rPr>
              <a:t>WoLLoW</a:t>
            </a:r>
            <a:r>
              <a:rPr lang="en-US" sz="2200">
                <a:cs typeface="Calibri"/>
              </a:rPr>
              <a:t> increase your understanding of other cultures?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55CC1C9A-E7CA-79A1-C3B9-659D23772622}"/>
              </a:ext>
            </a:extLst>
          </p:cNvPr>
          <p:cNvSpPr/>
          <p:nvPr/>
        </p:nvSpPr>
        <p:spPr>
          <a:xfrm>
            <a:off x="8508946" y="1905569"/>
            <a:ext cx="3157836" cy="2320324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>
                <a:solidFill>
                  <a:srgbClr val="00B0F0"/>
                </a:solidFill>
                <a:latin typeface="Comic Sans MS"/>
                <a:cs typeface="Calibri"/>
              </a:rPr>
              <a:t>DIVERSITY</a:t>
            </a:r>
          </a:p>
          <a:p>
            <a:pPr algn="ctr"/>
            <a:r>
              <a:rPr lang="en-US" sz="1500" b="1">
                <a:solidFill>
                  <a:schemeClr val="accent2"/>
                </a:solidFill>
                <a:latin typeface="Comic Sans MS"/>
                <a:cs typeface="Calibri"/>
              </a:rPr>
              <a:t>COMMUNICATION</a:t>
            </a:r>
          </a:p>
          <a:p>
            <a:pPr algn="ctr"/>
            <a:r>
              <a:rPr lang="en-US" sz="1500" b="1">
                <a:solidFill>
                  <a:schemeClr val="accent6"/>
                </a:solidFill>
                <a:latin typeface="Comic Sans MS"/>
                <a:cs typeface="Calibri"/>
              </a:rPr>
              <a:t>CURIOSITY</a:t>
            </a:r>
          </a:p>
          <a:p>
            <a:pPr algn="ctr"/>
            <a:r>
              <a:rPr lang="en-US" sz="1500" b="1">
                <a:solidFill>
                  <a:srgbClr val="7030A0"/>
                </a:solidFill>
                <a:latin typeface="Comic Sans MS"/>
                <a:cs typeface="Calibri"/>
              </a:rPr>
              <a:t>CONNECTION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20A79FB3-27B6-9FF0-369D-96815B3EE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04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3D033-1E05-4020-85D1-730AC787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4500" b="1">
                <a:cs typeface="Calibri Light"/>
              </a:rPr>
              <a:t>Diversity, communication, curiosity, connection</a:t>
            </a:r>
            <a:endParaRPr lang="en-US" sz="4500">
              <a:cs typeface="Calibri Light" panose="020F0302020204030204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9DC30-D270-43A3-8CF7-83DE19548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23262"/>
            <a:ext cx="706886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b="1" err="1">
                <a:cs typeface="Calibri"/>
              </a:rPr>
              <a:t>WoLLoW</a:t>
            </a:r>
            <a:r>
              <a:rPr lang="en-US" sz="2200" b="1">
                <a:cs typeface="Calibri"/>
              </a:rPr>
              <a:t> aims to inspire you to:</a:t>
            </a:r>
            <a:endParaRPr lang="en-US" sz="2200" b="1">
              <a:latin typeface="Calibri"/>
              <a:ea typeface="Verdana"/>
              <a:cs typeface="Calibri"/>
            </a:endParaRPr>
          </a:p>
          <a:p>
            <a:pPr marL="0" indent="0">
              <a:buNone/>
            </a:pPr>
            <a:endParaRPr lang="en-US" sz="2200" b="1">
              <a:latin typeface="Calibri"/>
              <a:ea typeface="Verdana"/>
              <a:cs typeface="Calibri"/>
            </a:endParaRPr>
          </a:p>
          <a:p>
            <a:pPr marL="171450" indent="-171450"/>
            <a:r>
              <a:rPr lang="en-US" sz="2200">
                <a:latin typeface="Calibri"/>
                <a:ea typeface="Verdana"/>
                <a:cs typeface="Calibri"/>
              </a:rPr>
              <a:t>appreciate linguistic </a:t>
            </a:r>
            <a:r>
              <a:rPr lang="en-US" sz="2200" b="1">
                <a:latin typeface="Calibri"/>
                <a:ea typeface="Verdana"/>
                <a:cs typeface="Calibri"/>
              </a:rPr>
              <a:t>diversity</a:t>
            </a:r>
            <a:r>
              <a:rPr lang="en-US" sz="2200">
                <a:latin typeface="Calibri"/>
                <a:ea typeface="Verdana"/>
                <a:cs typeface="Calibri"/>
              </a:rPr>
              <a:t> and understand how languages are interconnected</a:t>
            </a:r>
          </a:p>
          <a:p>
            <a:r>
              <a:rPr lang="en-US" sz="2200">
                <a:latin typeface="Calibri"/>
                <a:ea typeface="Verdana"/>
                <a:cs typeface="Calibri"/>
              </a:rPr>
              <a:t>improve your language and </a:t>
            </a:r>
            <a:r>
              <a:rPr lang="en-US" sz="2200" b="1">
                <a:latin typeface="Calibri"/>
                <a:ea typeface="Verdana"/>
                <a:cs typeface="Calibri"/>
              </a:rPr>
              <a:t>communication</a:t>
            </a:r>
            <a:r>
              <a:rPr lang="en-US" sz="2200">
                <a:latin typeface="Calibri"/>
                <a:ea typeface="Verdana"/>
                <a:cs typeface="Calibri"/>
              </a:rPr>
              <a:t> skills</a:t>
            </a:r>
          </a:p>
          <a:p>
            <a:r>
              <a:rPr lang="en-US" sz="2200">
                <a:latin typeface="Calibri"/>
                <a:ea typeface="Verdana"/>
                <a:cs typeface="Calibri"/>
              </a:rPr>
              <a:t>become </a:t>
            </a:r>
            <a:r>
              <a:rPr lang="en-US" sz="2200" b="1">
                <a:latin typeface="Calibri"/>
                <a:ea typeface="Verdana"/>
                <a:cs typeface="Calibri"/>
              </a:rPr>
              <a:t>curious</a:t>
            </a:r>
            <a:r>
              <a:rPr lang="en-US" sz="2200">
                <a:latin typeface="Calibri"/>
                <a:ea typeface="Verdana"/>
                <a:cs typeface="Calibri"/>
              </a:rPr>
              <a:t> about languages and cultures and eager to explore them beyond the classroom </a:t>
            </a:r>
          </a:p>
          <a:p>
            <a:r>
              <a:rPr lang="en-US" sz="2200">
                <a:latin typeface="Calibri"/>
                <a:ea typeface="Verdana"/>
                <a:cs typeface="Calibri"/>
              </a:rPr>
              <a:t>realize that languages are </a:t>
            </a:r>
            <a:r>
              <a:rPr lang="en-US" sz="2200" b="1">
                <a:latin typeface="Calibri"/>
                <a:ea typeface="Verdana"/>
                <a:cs typeface="Calibri"/>
              </a:rPr>
              <a:t>connected</a:t>
            </a:r>
            <a:r>
              <a:rPr lang="en-US" sz="2200">
                <a:latin typeface="Calibri"/>
                <a:ea typeface="Verdana"/>
                <a:cs typeface="Calibri"/>
              </a:rPr>
              <a:t> to other topics of study such as geography, science, and arts.</a:t>
            </a:r>
          </a:p>
          <a:p>
            <a:endParaRPr lang="en-US" sz="2400">
              <a:cs typeface="Calibri"/>
            </a:endParaRPr>
          </a:p>
        </p:txBody>
      </p:sp>
      <p:pic>
        <p:nvPicPr>
          <p:cNvPr id="6" name="Picture 5" descr="A colorful silhouettes of people&#10;&#10;Description automatically generated">
            <a:extLst>
              <a:ext uri="{FF2B5EF4-FFF2-40B4-BE49-F238E27FC236}">
                <a16:creationId xmlns:a16="http://schemas.microsoft.com/office/drawing/2014/main" id="{DC174049-C70D-6D47-C810-82DAD8C42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3735" y="2781244"/>
            <a:ext cx="3974714" cy="2359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blue hippo with text&#10;&#10;Description automatically generated">
            <a:extLst>
              <a:ext uri="{FF2B5EF4-FFF2-40B4-BE49-F238E27FC236}">
                <a16:creationId xmlns:a16="http://schemas.microsoft.com/office/drawing/2014/main" id="{5155BB02-0BAD-E3B1-F54C-63A84C097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67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DC5DD4-107A-45E3-B887-B33F478E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56" y="1188637"/>
            <a:ext cx="9984615" cy="1597228"/>
          </a:xfrm>
        </p:spPr>
        <p:txBody>
          <a:bodyPr>
            <a:normAutofit/>
          </a:bodyPr>
          <a:lstStyle/>
          <a:p>
            <a:r>
              <a:rPr lang="en-US" sz="6000" b="1" err="1"/>
              <a:t>WoLLoW</a:t>
            </a:r>
            <a:r>
              <a:rPr lang="en-US" sz="6000" b="1"/>
              <a:t> would like to know…</a:t>
            </a:r>
            <a:endParaRPr lang="en-US" sz="6000" b="1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FBCC-4373-408E-B8FD-8E6B187F8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5471" y="3018327"/>
            <a:ext cx="5467169" cy="2728198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cs typeface="Calibri"/>
              </a:rPr>
              <a:t>Three things </a:t>
            </a:r>
            <a:r>
              <a:rPr lang="en-US" sz="2000" dirty="0" err="1">
                <a:cs typeface="Calibri"/>
              </a:rPr>
              <a:t>WoLLoW</a:t>
            </a:r>
            <a:r>
              <a:rPr lang="en-US" sz="2000" dirty="0">
                <a:cs typeface="Calibri"/>
              </a:rPr>
              <a:t> lessons aim to do?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ea typeface="Calibri"/>
                <a:cs typeface="Calibri"/>
              </a:rPr>
              <a:t>1</a:t>
            </a:r>
            <a:endParaRPr lang="en-US" sz="2000" dirty="0"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cs typeface="Calibri"/>
              </a:rPr>
              <a:t>2</a:t>
            </a:r>
          </a:p>
          <a:p>
            <a:pPr marL="0" indent="0">
              <a:buNone/>
            </a:pPr>
            <a:r>
              <a:rPr lang="en-US" sz="2000" dirty="0">
                <a:cs typeface="Calibri"/>
              </a:rPr>
              <a:t>3 </a:t>
            </a:r>
            <a:endParaRPr lang="en-US" sz="2000">
              <a:ea typeface="Calibri"/>
              <a:cs typeface="Calibri"/>
            </a:endParaRP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6CD0BB2D-94F8-DD4B-54AD-31D8A570C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372" y="3017211"/>
            <a:ext cx="2631922" cy="234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8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3D033-1E05-4020-85D1-730AC7879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b="1">
                <a:cs typeface="Calibri Light"/>
              </a:rPr>
              <a:t>Objectives</a:t>
            </a:r>
            <a:endParaRPr lang="en-US" sz="5400" b="1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9DC30-D270-43A3-8CF7-83DE19548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23262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>
                <a:cs typeface="Calibri"/>
              </a:rPr>
              <a:t>We can see that words and languages are fascinating and fun!</a:t>
            </a:r>
          </a:p>
          <a:p>
            <a:pPr marL="0" indent="0">
              <a:buNone/>
            </a:pPr>
            <a:endParaRPr lang="en-US" sz="2200">
              <a:cs typeface="Calibri"/>
            </a:endParaRPr>
          </a:p>
          <a:p>
            <a:r>
              <a:rPr lang="en-US" sz="2200">
                <a:cs typeface="Calibri"/>
              </a:rPr>
              <a:t>We can see that words and languages from different countries are linked.</a:t>
            </a:r>
          </a:p>
          <a:p>
            <a:pPr marL="0" indent="0">
              <a:buNone/>
            </a:pPr>
            <a:endParaRPr lang="en-US" sz="2200">
              <a:cs typeface="Calibri"/>
            </a:endParaRPr>
          </a:p>
          <a:p>
            <a:r>
              <a:rPr lang="en-US" sz="2200">
                <a:cs typeface="Calibri"/>
              </a:rPr>
              <a:t>We can see that </a:t>
            </a:r>
            <a:r>
              <a:rPr lang="en-US" sz="2200">
                <a:ea typeface="+mn-lt"/>
                <a:cs typeface="+mn-lt"/>
              </a:rPr>
              <a:t>understanding other languages is easier than we think </a:t>
            </a:r>
            <a:r>
              <a:rPr lang="en-US" sz="2200">
                <a:cs typeface="Calibri"/>
              </a:rPr>
              <a:t>by looking for clues and cracking codes. </a:t>
            </a:r>
          </a:p>
        </p:txBody>
      </p:sp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2157546D-7D83-0FEA-E23B-66C1729B5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272" y="2140234"/>
            <a:ext cx="3801044" cy="342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5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A242BB-B5F3-4D9F-947A-0FCDDDD3F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b="1" dirty="0"/>
              <a:t>Let's Go!</a:t>
            </a:r>
            <a:br>
              <a:rPr lang="en-US" sz="3400" dirty="0"/>
            </a:br>
            <a:r>
              <a:rPr lang="en-US" sz="3400" b="1" dirty="0"/>
              <a:t>Can we break the code?</a:t>
            </a:r>
            <a:br>
              <a:rPr lang="en-US" sz="3400" dirty="0"/>
            </a:br>
            <a:endParaRPr lang="en-US" sz="3400"/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786213-B029-4EA3-8FD9-FF032AA55442}"/>
              </a:ext>
            </a:extLst>
          </p:cNvPr>
          <p:cNvSpPr txBox="1"/>
          <p:nvPr/>
        </p:nvSpPr>
        <p:spPr>
          <a:xfrm>
            <a:off x="640080" y="2872899"/>
            <a:ext cx="5177653" cy="366479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200"/>
              <a:t>Can you guess what the word under the hippo means?</a:t>
            </a:r>
            <a:endParaRPr lang="en-US">
              <a:cs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>
              <a:cs typeface="Calibri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200"/>
              <a:t>What do you notice about the letters?</a:t>
            </a:r>
            <a:endParaRPr lang="en-US">
              <a:cs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>
              <a:cs typeface="Calibri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200"/>
              <a:t>Are there any similarities to English?</a:t>
            </a:r>
            <a:endParaRPr lang="en-US">
              <a:cs typeface="Calibri" panose="020F0502020204030204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>
              <a:cs typeface="Calibri" panose="020F0502020204030204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/>
              <a:buChar char="•"/>
            </a:pPr>
            <a:r>
              <a:rPr lang="en-US" sz="2200"/>
              <a:t>What language do you think it might be?</a:t>
            </a:r>
            <a:endParaRPr lang="en-US">
              <a:cs typeface="Calibr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ED70297-EB17-4606-B479-C89B2FB73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V="1">
            <a:off x="5651417" y="5707625"/>
            <a:ext cx="6382939" cy="1145459"/>
          </a:xfrm>
          <a:prstGeom prst="rect">
            <a:avLst/>
          </a:prstGeom>
        </p:spPr>
      </p:pic>
      <p:pic>
        <p:nvPicPr>
          <p:cNvPr id="8" name="Content Placeholder 7" descr="A blue hippo with text&#10;&#10;Description automatically generated">
            <a:extLst>
              <a:ext uri="{FF2B5EF4-FFF2-40B4-BE49-F238E27FC236}">
                <a16:creationId xmlns:a16="http://schemas.microsoft.com/office/drawing/2014/main" id="{06123B28-2B5D-5439-2FAC-A3CF41FDC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43774" y="1473933"/>
            <a:ext cx="4815005" cy="4351338"/>
          </a:xfrm>
        </p:spPr>
      </p:pic>
    </p:spTree>
    <p:extLst>
      <p:ext uri="{BB962C8B-B14F-4D97-AF65-F5344CB8AC3E}">
        <p14:creationId xmlns:p14="http://schemas.microsoft.com/office/powerpoint/2010/main" val="55912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1DE9CA-5DE3-491B-9335-A44F13304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anchor="ctr">
            <a:normAutofit/>
          </a:bodyPr>
          <a:lstStyle/>
          <a:p>
            <a:r>
              <a:rPr lang="en-US" sz="3400" b="1"/>
              <a:t>So, if                            means Hippopotamus in Greek….</a:t>
            </a:r>
            <a:endParaRPr lang="en-GB" sz="3400" b="1">
              <a:cs typeface="Calibri Light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6B5AE-99A8-44C3-8BC1-4AC523008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481943"/>
            <a:ext cx="5278066" cy="3828147"/>
          </a:xfrm>
        </p:spPr>
        <p:txBody>
          <a:bodyPr anchor="ctr">
            <a:normAutofit fontScale="92500" lnSpcReduction="20000"/>
          </a:bodyPr>
          <a:lstStyle/>
          <a:p>
            <a:r>
              <a:rPr lang="en-US" sz="2400"/>
              <a:t>How would you write "mat" using Greek letters?</a:t>
            </a:r>
          </a:p>
          <a:p>
            <a:endParaRPr lang="en-US" sz="2400"/>
          </a:p>
          <a:p>
            <a:r>
              <a:rPr lang="en-US" sz="2400"/>
              <a:t>What about "pop" and "pot"?</a:t>
            </a:r>
            <a:endParaRPr lang="en-US" sz="2400">
              <a:cs typeface="Calibri"/>
            </a:endParaRPr>
          </a:p>
          <a:p>
            <a:endParaRPr lang="en-US" sz="2400"/>
          </a:p>
          <a:p>
            <a:r>
              <a:rPr lang="en-US" sz="2400"/>
              <a:t>What other words can you find within the word? Are there any of more than 3 letters?</a:t>
            </a:r>
            <a:endParaRPr lang="en-US" sz="2400">
              <a:cs typeface="Calibri"/>
            </a:endParaRPr>
          </a:p>
          <a:p>
            <a:pPr marL="0" indent="0">
              <a:buNone/>
            </a:pPr>
            <a:r>
              <a:rPr lang="en-US" sz="2400"/>
              <a:t> </a:t>
            </a:r>
          </a:p>
          <a:p>
            <a:r>
              <a:rPr lang="en-US" sz="2400"/>
              <a:t>Write the words you have found out in Greek letters. Can your partner crack the code and work out what they mean?</a:t>
            </a:r>
            <a:endParaRPr lang="en-US" sz="2400">
              <a:cs typeface="Calibri"/>
            </a:endParaRPr>
          </a:p>
          <a:p>
            <a:pPr marL="0" indent="0">
              <a:buNone/>
            </a:pPr>
            <a:endParaRPr lang="en-GB" sz="2000"/>
          </a:p>
          <a:p>
            <a:endParaRPr lang="en-GB" sz="2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022A87-8D31-411A-9B40-5213F4E5DFFD}"/>
              </a:ext>
            </a:extLst>
          </p:cNvPr>
          <p:cNvSpPr txBox="1"/>
          <p:nvPr/>
        </p:nvSpPr>
        <p:spPr>
          <a:xfrm>
            <a:off x="7267350" y="830411"/>
            <a:ext cx="4027714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2800" i="1" dirty="0"/>
          </a:p>
          <a:p>
            <a:endParaRPr lang="en-US" sz="2800" i="1" dirty="0"/>
          </a:p>
          <a:p>
            <a:r>
              <a:rPr lang="en-US" sz="2800" i="1" dirty="0"/>
              <a:t>Meet </a:t>
            </a:r>
            <a:r>
              <a:rPr lang="en-US" sz="2800" i="1" dirty="0" err="1"/>
              <a:t>WoLLoW</a:t>
            </a:r>
            <a:r>
              <a:rPr lang="en-US" sz="2800" i="1" dirty="0"/>
              <a:t> the </a:t>
            </a:r>
            <a:r>
              <a:rPr lang="en-US" sz="2800" i="1" dirty="0" err="1"/>
              <a:t>HiPPo</a:t>
            </a:r>
            <a:r>
              <a:rPr lang="en-US" sz="2800" i="1" dirty="0"/>
              <a:t>.</a:t>
            </a:r>
            <a:endParaRPr lang="en-US" sz="2800" i="1">
              <a:ea typeface="Calibri"/>
              <a:cs typeface="Calibri"/>
            </a:endParaRPr>
          </a:p>
          <a:p>
            <a:endParaRPr lang="en-US" sz="2800" i="1">
              <a:cs typeface="Calibri"/>
            </a:endParaRPr>
          </a:p>
          <a:p>
            <a:endParaRPr lang="en-US" sz="2800" i="1" dirty="0"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0FD04A-9039-47B3-B275-FF9B42B33068}"/>
              </a:ext>
            </a:extLst>
          </p:cNvPr>
          <p:cNvSpPr txBox="1"/>
          <p:nvPr/>
        </p:nvSpPr>
        <p:spPr>
          <a:xfrm>
            <a:off x="1676400" y="849823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rgbClr val="201F1E"/>
                </a:solidFill>
                <a:latin typeface="Calibri"/>
                <a:cs typeface="Segoe UI"/>
              </a:rPr>
              <a:t>ἱπποπ</a:t>
            </a:r>
            <a:r>
              <a:rPr lang="en-US" sz="3200" err="1">
                <a:solidFill>
                  <a:srgbClr val="201F1E"/>
                </a:solidFill>
                <a:latin typeface="Calibri"/>
                <a:cs typeface="Segoe UI"/>
              </a:rPr>
              <a:t>ότ</a:t>
            </a:r>
            <a:r>
              <a:rPr lang="en-US" sz="3200">
                <a:solidFill>
                  <a:srgbClr val="201F1E"/>
                </a:solidFill>
                <a:latin typeface="Calibri"/>
                <a:cs typeface="Segoe UI"/>
              </a:rPr>
              <a:t>α</a:t>
            </a:r>
            <a:r>
              <a:rPr lang="en-US" sz="3200" err="1">
                <a:solidFill>
                  <a:srgbClr val="201F1E"/>
                </a:solidFill>
                <a:latin typeface="Calibri"/>
                <a:cs typeface="Segoe UI"/>
              </a:rPr>
              <a:t>μος</a:t>
            </a:r>
            <a:endParaRPr lang="en-US" sz="3200" err="1">
              <a:latin typeface="Calibri"/>
            </a:endParaRPr>
          </a:p>
        </p:txBody>
      </p:sp>
      <p:pic>
        <p:nvPicPr>
          <p:cNvPr id="7" name="Picture 6" descr="A blue hippo with text&#10;&#10;Description automatically generated">
            <a:extLst>
              <a:ext uri="{FF2B5EF4-FFF2-40B4-BE49-F238E27FC236}">
                <a16:creationId xmlns:a16="http://schemas.microsoft.com/office/drawing/2014/main" id="{74D6116D-CDFC-8250-1C84-7B18523A6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069" y="3917757"/>
            <a:ext cx="2331740" cy="210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136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3F0A3-7A9A-876E-BF72-D95E7CEAA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b="1">
                <a:cs typeface="Calibri Light"/>
              </a:rPr>
              <a:t>What can you tell me about this Greek letter?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5CCC3-5EA2-F215-4DC5-3545D6319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>
                <a:cs typeface="Calibri"/>
              </a:rPr>
              <a:t>        </a:t>
            </a:r>
            <a:r>
              <a:rPr lang="en-US" sz="9600">
                <a:cs typeface="Calibri"/>
              </a:rPr>
              <a:t>               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FDE787-F3AC-DFC1-9A8F-C04EEE208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184" y="2528028"/>
            <a:ext cx="2743199" cy="2653188"/>
          </a:xfrm>
          <a:prstGeom prst="rect">
            <a:avLst/>
          </a:prstGeom>
        </p:spPr>
      </p:pic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5645C4A1-DFB4-A401-69B6-C41EB7402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25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8800" kern="1200">
                <a:latin typeface="+mj-lt"/>
                <a:ea typeface="+mj-ea"/>
                <a:cs typeface="+mj-cs"/>
              </a:rPr>
              <a:t>π</a:t>
            </a:r>
            <a:endParaRPr lang="en-US" sz="8800" kern="1200">
              <a:latin typeface="+mj-lt"/>
              <a:cs typeface="Calibri"/>
            </a:endParaRP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br>
              <a:rPr lang="en-US" sz="2200"/>
            </a:br>
            <a:r>
              <a:rPr lang="en-US" sz="2200"/>
              <a:t>3 . 1 4 1 5 9 2 6 5 3 5 8 9 7 9 3 2 3 8 4 6 2 6 4 3 3 8 3 2 7 9 5 0 2 8 8 4 1 9 7 1 6 9 3 9 9 3 7 5 1 0 5 8 2 0 9 7 4 9 4 4 5 9 2 3 0 7 8 1 6 4 0 6 2 8 6 2 0 8 9 9 8 6 2 8 0 3 4 8 2 5 3 4 2 1 1 7 0 6 7 9……..</a:t>
            </a:r>
            <a:endParaRPr lang="en-US"/>
          </a:p>
          <a:p>
            <a:pPr marL="0" indent="-228600">
              <a:lnSpc>
                <a:spcPct val="90000"/>
              </a:lnSpc>
            </a:pPr>
            <a:endParaRPr lang="en-US" sz="2200"/>
          </a:p>
          <a:p>
            <a:pPr marL="0" indent="-228600">
              <a:lnSpc>
                <a:spcPct val="90000"/>
              </a:lnSpc>
            </a:pPr>
            <a:endParaRPr lang="en-US" sz="220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01471" y="818952"/>
            <a:ext cx="6903720" cy="517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A blue hippo with text&#10;&#10;Description automatically generated">
            <a:extLst>
              <a:ext uri="{FF2B5EF4-FFF2-40B4-BE49-F238E27FC236}">
                <a16:creationId xmlns:a16="http://schemas.microsoft.com/office/drawing/2014/main" id="{6FE1ADD3-0254-DF02-9440-5ACA505F0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2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E5D761-AEE8-475C-8CB6-1535674FF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anchor="ctr">
            <a:normAutofit/>
          </a:bodyPr>
          <a:lstStyle/>
          <a:p>
            <a:r>
              <a:rPr lang="en-US" sz="3700" b="1"/>
              <a:t>Now, let’s crack a code in German.</a:t>
            </a:r>
            <a:endParaRPr lang="en-GB" sz="3700" b="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3C027-42F5-45E1-81CD-2497D688D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58" y="3117086"/>
            <a:ext cx="5806549" cy="397958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Hippopotamus means 'river horse' in Greek. Which part of the word do you think means 'horse' and which part means 'river'?</a:t>
            </a:r>
            <a:endParaRPr lang="en-GB">
              <a:cs typeface="Calibri"/>
            </a:endParaRPr>
          </a:p>
          <a:p>
            <a:endParaRPr lang="en-GB"/>
          </a:p>
          <a:p>
            <a:r>
              <a:rPr lang="en-GB"/>
              <a:t>In German, a hippopotamus is a </a:t>
            </a:r>
            <a:r>
              <a:rPr lang="en-GB" i="1" err="1"/>
              <a:t>Nilpferd</a:t>
            </a:r>
            <a:r>
              <a:rPr lang="en-GB"/>
              <a:t>. </a:t>
            </a:r>
            <a:r>
              <a:rPr lang="en-GB" i="1"/>
              <a:t>Pferd </a:t>
            </a:r>
            <a:r>
              <a:rPr lang="en-GB"/>
              <a:t>means horse, so what does</a:t>
            </a:r>
            <a:r>
              <a:rPr lang="en-GB" i="1"/>
              <a:t> Nil</a:t>
            </a:r>
            <a:r>
              <a:rPr lang="en-GB"/>
              <a:t> mean? Remember that this Hippo was found in Egypt!</a:t>
            </a:r>
            <a:endParaRPr lang="en-GB">
              <a:cs typeface="Calibri"/>
            </a:endParaRP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D063BB-C93B-4D87-8F43-532EA649B05B}"/>
              </a:ext>
            </a:extLst>
          </p:cNvPr>
          <p:cNvSpPr txBox="1"/>
          <p:nvPr/>
        </p:nvSpPr>
        <p:spPr>
          <a:xfrm>
            <a:off x="8608142" y="6193196"/>
            <a:ext cx="2743200" cy="317500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20000"/>
          </a:bodyPr>
          <a:lstStyle/>
          <a:p>
            <a:endParaRPr lang="en-US">
              <a:cs typeface="Calibri"/>
            </a:endParaRPr>
          </a:p>
        </p:txBody>
      </p:sp>
      <p:pic>
        <p:nvPicPr>
          <p:cNvPr id="7" name="Picture 7" descr="Shape, background pattern&#10;&#10;Description automatically generated">
            <a:extLst>
              <a:ext uri="{FF2B5EF4-FFF2-40B4-BE49-F238E27FC236}">
                <a16:creationId xmlns:a16="http://schemas.microsoft.com/office/drawing/2014/main" id="{40AEDA50-8DDE-40A4-9780-52CE4F8592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13" b="4549"/>
          <a:stretch/>
        </p:blipFill>
        <p:spPr>
          <a:xfrm>
            <a:off x="7071132" y="3838827"/>
            <a:ext cx="4397433" cy="2518756"/>
          </a:xfrm>
          <a:prstGeom prst="rect">
            <a:avLst/>
          </a:prstGeom>
        </p:spPr>
      </p:pic>
      <p:pic>
        <p:nvPicPr>
          <p:cNvPr id="10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5A88925A-59E7-41FD-BB9D-C6291F81E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157884" y="621450"/>
            <a:ext cx="4279487" cy="2284425"/>
          </a:xfrm>
          <a:prstGeom prst="rect">
            <a:avLst/>
          </a:prstGeom>
        </p:spPr>
      </p:pic>
      <p:pic>
        <p:nvPicPr>
          <p:cNvPr id="6" name="Picture 5" descr="A blue hippo with text&#10;&#10;Description automatically generated">
            <a:extLst>
              <a:ext uri="{FF2B5EF4-FFF2-40B4-BE49-F238E27FC236}">
                <a16:creationId xmlns:a16="http://schemas.microsoft.com/office/drawing/2014/main" id="{8C2F291C-A73F-8BB5-E27E-E0144825CC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70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1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A picture containing swimming, ocean floor&#10;&#10;Description automatically generated">
            <a:extLst>
              <a:ext uri="{FF2B5EF4-FFF2-40B4-BE49-F238E27FC236}">
                <a16:creationId xmlns:a16="http://schemas.microsoft.com/office/drawing/2014/main" id="{4BF807F4-05BC-FB7B-09DA-568E7CDC72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63" r="-2" b="7270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6" name="Picture 6" descr="Map&#10;&#10;Description automatically generated">
            <a:extLst>
              <a:ext uri="{FF2B5EF4-FFF2-40B4-BE49-F238E27FC236}">
                <a16:creationId xmlns:a16="http://schemas.microsoft.com/office/drawing/2014/main" id="{E7A129FB-D595-118B-7DFC-53145537F3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92" r="13001" b="1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Picture 5" descr="Diagram, engineering drawing&#10;&#10;Description automatically generated">
            <a:extLst>
              <a:ext uri="{FF2B5EF4-FFF2-40B4-BE49-F238E27FC236}">
                <a16:creationId xmlns:a16="http://schemas.microsoft.com/office/drawing/2014/main" id="{45CE3EEB-A765-12C1-DCF5-2EA209B7CD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t="1163" r="-1" b="-1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22" name="Freeform: Shape 13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Freeform: Shape 15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007C39-2D38-16AB-0E37-AF10D06A1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400"/>
              <a:t>Hippos</a:t>
            </a:r>
            <a:r>
              <a:rPr lang="en-US" sz="3400" kern="1200">
                <a:latin typeface="+mj-lt"/>
                <a:ea typeface="+mj-ea"/>
                <a:cs typeface="+mj-cs"/>
              </a:rPr>
              <a:t> means horse; </a:t>
            </a:r>
            <a:r>
              <a:rPr lang="en-US" sz="3400" kern="1200" err="1">
                <a:latin typeface="+mj-lt"/>
                <a:ea typeface="+mj-ea"/>
                <a:cs typeface="+mj-cs"/>
              </a:rPr>
              <a:t>Potamus</a:t>
            </a:r>
            <a:r>
              <a:rPr lang="en-US" sz="3400" kern="1200">
                <a:latin typeface="+mj-lt"/>
                <a:ea typeface="+mj-ea"/>
                <a:cs typeface="+mj-cs"/>
              </a:rPr>
              <a:t> means </a:t>
            </a:r>
            <a:r>
              <a:rPr lang="en-US" sz="3400"/>
              <a:t>river</a:t>
            </a:r>
            <a:r>
              <a:rPr lang="en-US" sz="3400" kern="1200">
                <a:latin typeface="+mj-lt"/>
                <a:ea typeface="+mj-ea"/>
                <a:cs typeface="+mj-cs"/>
              </a:rPr>
              <a:t>. So...</a:t>
            </a:r>
          </a:p>
        </p:txBody>
      </p:sp>
      <p:sp>
        <p:nvSpPr>
          <p:cNvPr id="24" name="Rectangle 17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10472-6812-CF68-7909-C8EE13285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192" y="2514600"/>
            <a:ext cx="4970392" cy="366674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>
              <a:lnSpc>
                <a:spcPct val="90000"/>
              </a:lnSpc>
            </a:pPr>
            <a:r>
              <a:rPr lang="en-US" sz="3000"/>
              <a:t>What’s a Hippodrome?</a:t>
            </a:r>
            <a:endParaRPr lang="en-US" sz="3000">
              <a:cs typeface="Calibri"/>
            </a:endParaRPr>
          </a:p>
          <a:p>
            <a:pPr indent="-228600">
              <a:lnSpc>
                <a:spcPct val="90000"/>
              </a:lnSpc>
            </a:pPr>
            <a:endParaRPr lang="en-US" sz="3000"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en-US" sz="3000"/>
              <a:t>What does the name Philip mean?</a:t>
            </a:r>
          </a:p>
          <a:p>
            <a:pPr indent="-228600">
              <a:lnSpc>
                <a:spcPct val="90000"/>
              </a:lnSpc>
            </a:pPr>
            <a:endParaRPr lang="en-US" sz="3000">
              <a:cs typeface="Calibri"/>
            </a:endParaRPr>
          </a:p>
          <a:p>
            <a:pPr indent="-228600">
              <a:lnSpc>
                <a:spcPct val="90000"/>
              </a:lnSpc>
            </a:pPr>
            <a:r>
              <a:rPr lang="en-US" sz="3000"/>
              <a:t>The hippocampus can be found in the brain and the sea. Why?</a:t>
            </a:r>
            <a:endParaRPr lang="en-US" sz="3000">
              <a:cs typeface="Calibri"/>
            </a:endParaRPr>
          </a:p>
        </p:txBody>
      </p:sp>
      <p:pic>
        <p:nvPicPr>
          <p:cNvPr id="8" name="Picture 7" descr="A blue hippo with text&#10;&#10;Description automatically generated">
            <a:extLst>
              <a:ext uri="{FF2B5EF4-FFF2-40B4-BE49-F238E27FC236}">
                <a16:creationId xmlns:a16="http://schemas.microsoft.com/office/drawing/2014/main" id="{E142735F-F96A-1A9E-5827-77DFF2D9F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2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FEC9A-8ECF-4D2F-A5EF-3C7A1537E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5212980" cy="1956841"/>
          </a:xfrm>
        </p:spPr>
        <p:txBody>
          <a:bodyPr anchor="b">
            <a:normAutofit/>
          </a:bodyPr>
          <a:lstStyle/>
          <a:p>
            <a:r>
              <a:rPr lang="en-US" sz="2600" b="1"/>
              <a:t>Match the language to the word! </a:t>
            </a:r>
            <a:br>
              <a:rPr lang="en-US" sz="2600" b="1"/>
            </a:br>
            <a:r>
              <a:rPr lang="en-US" sz="2600" b="1"/>
              <a:t>All these words mean the same thing. What could it be?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92A59-13CC-4AFD-B688-C8874B968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2602512"/>
            <a:ext cx="6308362" cy="40580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20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ar-AE" sz="2200" b="0" i="0">
                <a:effectLst/>
                <a:cs typeface="Arial"/>
              </a:rPr>
              <a:t>نَهْر</a:t>
            </a:r>
            <a:endParaRPr lang="en-US" sz="2200">
              <a:cs typeface="Arial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200"/>
              <a:t>Río</a:t>
            </a:r>
            <a:endParaRPr lang="en-US" sz="220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200"/>
              <a:t>Flod</a:t>
            </a:r>
            <a:endParaRPr lang="en-US" sz="220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200"/>
              <a:t>Fleuve</a:t>
            </a:r>
            <a:endParaRPr lang="en-US" sz="220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l-GR" sz="2200" b="0" i="0">
                <a:effectLst/>
              </a:rPr>
              <a:t>Ποταμός</a:t>
            </a:r>
            <a:endParaRPr lang="en-US" sz="2200" b="0" i="0">
              <a:effectLst/>
            </a:endParaRPr>
          </a:p>
          <a:p>
            <a:pPr marL="514350" indent="-514350">
              <a:buFont typeface="+mj-lt"/>
              <a:buAutoNum type="arabicPeriod"/>
            </a:pPr>
            <a:r>
              <a:rPr lang="ja-JP" altLang="en-US" sz="2200" b="0" i="0">
                <a:effectLst/>
              </a:rPr>
              <a:t>河流</a:t>
            </a:r>
            <a:endParaRPr lang="en-US" sz="2200"/>
          </a:p>
          <a:p>
            <a:pPr marL="514350" indent="-514350">
              <a:buAutoNum type="arabicPeriod"/>
            </a:pPr>
            <a:endParaRPr lang="ja-JP" altLang="en-US" sz="2200">
              <a:ea typeface="ＭＳ Ｐゴシック"/>
              <a:cs typeface="Calibri"/>
            </a:endParaRPr>
          </a:p>
          <a:p>
            <a:pPr marL="0" indent="0">
              <a:buNone/>
            </a:pPr>
            <a:r>
              <a:rPr lang="ja-JP" altLang="en-US" sz="2200">
                <a:ea typeface="ＭＳ Ｐゴシック"/>
                <a:cs typeface="Calibri"/>
              </a:rPr>
              <a:t>Can you add any languages to the list?</a:t>
            </a:r>
          </a:p>
          <a:p>
            <a:endParaRPr lang="en-US" sz="2200"/>
          </a:p>
          <a:p>
            <a:endParaRPr lang="en-US" sz="2200">
              <a:cs typeface="Calibri" panose="020F0502020204030204"/>
            </a:endParaRPr>
          </a:p>
        </p:txBody>
      </p:sp>
      <p:pic>
        <p:nvPicPr>
          <p:cNvPr id="5" name="Picture 5" descr="The river Keskijoki in Puolanka, Finland image - Free ...">
            <a:extLst>
              <a:ext uri="{FF2B5EF4-FFF2-40B4-BE49-F238E27FC236}">
                <a16:creationId xmlns:a16="http://schemas.microsoft.com/office/drawing/2014/main" id="{9CC3E41F-A280-4676-B055-3E972C779B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87" r="10186"/>
          <a:stretch/>
        </p:blipFill>
        <p:spPr>
          <a:xfrm>
            <a:off x="5560900" y="-3220"/>
            <a:ext cx="6632969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D77337-87D1-43D5-B58E-3D84486C0DFD}"/>
              </a:ext>
            </a:extLst>
          </p:cNvPr>
          <p:cNvSpPr txBox="1"/>
          <p:nvPr/>
        </p:nvSpPr>
        <p:spPr>
          <a:xfrm>
            <a:off x="2380170" y="2970698"/>
            <a:ext cx="3117690" cy="26930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en-US" sz="2400"/>
              <a:t>Chinese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en-US" sz="2400"/>
              <a:t>Spanish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en-US" sz="2400"/>
              <a:t>Arabic</a:t>
            </a:r>
            <a:endParaRPr lang="en-US" sz="2400">
              <a:cs typeface="Calibri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en-US" sz="2400"/>
              <a:t>Greek</a:t>
            </a: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en-US" sz="2400"/>
              <a:t>French</a:t>
            </a:r>
            <a:endParaRPr lang="en-US" sz="2400">
              <a:cs typeface="Calibri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lphaLcPeriod"/>
            </a:pPr>
            <a:r>
              <a:rPr lang="en-US" sz="2400"/>
              <a:t>Danish and Swedish</a:t>
            </a:r>
          </a:p>
        </p:txBody>
      </p:sp>
      <p:pic>
        <p:nvPicPr>
          <p:cNvPr id="8" name="Picture 7" descr="A blue hippo with text&#10;&#10;Description automatically generated">
            <a:extLst>
              <a:ext uri="{FF2B5EF4-FFF2-40B4-BE49-F238E27FC236}">
                <a16:creationId xmlns:a16="http://schemas.microsoft.com/office/drawing/2014/main" id="{9E5C5653-38E5-8F6E-91AD-67FDF4105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6281" y="238606"/>
            <a:ext cx="638407" cy="57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06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18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Office Theme</vt:lpstr>
      <vt:lpstr>PowerPoint Presentation</vt:lpstr>
      <vt:lpstr>Objectives</vt:lpstr>
      <vt:lpstr>Let's Go! Can we break the code? </vt:lpstr>
      <vt:lpstr>So, if                            means Hippopotamus in Greek….</vt:lpstr>
      <vt:lpstr>What can you tell me about this Greek letter?</vt:lpstr>
      <vt:lpstr>π</vt:lpstr>
      <vt:lpstr>Now, let’s crack a code in German.</vt:lpstr>
      <vt:lpstr>Hippos means horse; Potamus means river. So...</vt:lpstr>
      <vt:lpstr>Match the language to the word!  All these words mean the same thing. What could it be?</vt:lpstr>
      <vt:lpstr>Flod</vt:lpstr>
      <vt:lpstr>Río</vt:lpstr>
      <vt:lpstr>Mesopotamia: the land between two rivers</vt:lpstr>
      <vt:lpstr>Hippos and Lions</vt:lpstr>
      <vt:lpstr>PowerPoint Presentation</vt:lpstr>
      <vt:lpstr>      </vt:lpstr>
      <vt:lpstr>Why learn WoLLoW?</vt:lpstr>
      <vt:lpstr>Diversity, communication, curiosity, connection</vt:lpstr>
      <vt:lpstr>WoLLoW would like to know…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49</cp:revision>
  <dcterms:created xsi:type="dcterms:W3CDTF">2021-07-10T16:30:35Z</dcterms:created>
  <dcterms:modified xsi:type="dcterms:W3CDTF">2026-04-27T17:07:27Z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8be7e27-37b0-4475-944b-149a85385b67_Enabled">
    <vt:lpwstr>true</vt:lpwstr>
  </property>
  <property fmtid="{D5CDD505-2E9C-101B-9397-08002B2CF9AE}" pid="3" name="MSIP_Label_98be7e27-37b0-4475-944b-149a85385b67_SetDate">
    <vt:lpwstr>2022-05-15T12:51:28Z</vt:lpwstr>
  </property>
  <property fmtid="{D5CDD505-2E9C-101B-9397-08002B2CF9AE}" pid="4" name="MSIP_Label_98be7e27-37b0-4475-944b-149a85385b67_Method">
    <vt:lpwstr>Standard</vt:lpwstr>
  </property>
  <property fmtid="{D5CDD505-2E9C-101B-9397-08002B2CF9AE}" pid="5" name="MSIP_Label_98be7e27-37b0-4475-944b-149a85385b67_Name">
    <vt:lpwstr>defa4170-0d19-0005-0004-bc88714345d2</vt:lpwstr>
  </property>
  <property fmtid="{D5CDD505-2E9C-101B-9397-08002B2CF9AE}" pid="6" name="MSIP_Label_98be7e27-37b0-4475-944b-149a85385b67_SiteId">
    <vt:lpwstr>ee9f1815-02c5-4408-9dab-2cb52c8e7fbd</vt:lpwstr>
  </property>
  <property fmtid="{D5CDD505-2E9C-101B-9397-08002B2CF9AE}" pid="7" name="MSIP_Label_98be7e27-37b0-4475-944b-149a85385b67_ActionId">
    <vt:lpwstr>b2d42f49-205c-4433-b4af-286bc090e0a7</vt:lpwstr>
  </property>
  <property fmtid="{D5CDD505-2E9C-101B-9397-08002B2CF9AE}" pid="8" name="MSIP_Label_98be7e27-37b0-4475-944b-149a85385b67_ContentBits">
    <vt:lpwstr>0</vt:lpwstr>
  </property>
</Properties>
</file>